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60" r:id="rId2"/>
    <p:sldId id="460" r:id="rId3"/>
    <p:sldId id="468" r:id="rId4"/>
    <p:sldId id="469" r:id="rId5"/>
    <p:sldId id="459" r:id="rId6"/>
    <p:sldId id="461" r:id="rId7"/>
    <p:sldId id="471" r:id="rId8"/>
    <p:sldId id="472" r:id="rId9"/>
    <p:sldId id="462" r:id="rId10"/>
    <p:sldId id="470" r:id="rId11"/>
    <p:sldId id="463" r:id="rId12"/>
    <p:sldId id="464" r:id="rId13"/>
    <p:sldId id="473" r:id="rId14"/>
    <p:sldId id="465" r:id="rId15"/>
    <p:sldId id="466" r:id="rId16"/>
    <p:sldId id="467"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0DD8562-3CD2-41AA-B11E-1F156DC0B68C}">
          <p14:sldIdLst>
            <p14:sldId id="260"/>
            <p14:sldId id="460"/>
            <p14:sldId id="468"/>
            <p14:sldId id="469"/>
            <p14:sldId id="459"/>
            <p14:sldId id="461"/>
            <p14:sldId id="471"/>
            <p14:sldId id="472"/>
            <p14:sldId id="462"/>
            <p14:sldId id="470"/>
            <p14:sldId id="463"/>
            <p14:sldId id="464"/>
            <p14:sldId id="473"/>
            <p14:sldId id="465"/>
            <p14:sldId id="466"/>
            <p14:sldId id="4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3F3C"/>
    <a:srgbClr val="0079C1"/>
    <a:srgbClr val="F8951D"/>
    <a:srgbClr val="D47706"/>
    <a:srgbClr val="F78A07"/>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94" autoAdjust="0"/>
    <p:restoredTop sz="94301" autoAdjust="0"/>
  </p:normalViewPr>
  <p:slideViewPr>
    <p:cSldViewPr>
      <p:cViewPr varScale="1">
        <p:scale>
          <a:sx n="107" d="100"/>
          <a:sy n="107" d="100"/>
        </p:scale>
        <p:origin x="1086" y="96"/>
      </p:cViewPr>
      <p:guideLst>
        <p:guide orient="horz" pos="2160"/>
        <p:guide pos="2880"/>
      </p:guideLst>
    </p:cSldViewPr>
  </p:slideViewPr>
  <p:notesTextViewPr>
    <p:cViewPr>
      <p:scale>
        <a:sx n="1" d="1"/>
        <a:sy n="1" d="1"/>
      </p:scale>
      <p:origin x="0" y="0"/>
    </p:cViewPr>
  </p:notesTextViewPr>
  <p:sorterViewPr>
    <p:cViewPr>
      <p:scale>
        <a:sx n="100" d="100"/>
        <a:sy n="100" d="100"/>
      </p:scale>
      <p:origin x="0" y="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DC3972B1-555B-42C1-B750-A7BE8F53F5D6}" type="datetimeFigureOut">
              <a:rPr lang="en-US" smtClean="0"/>
              <a:t>4/28/2017</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5D049936-801E-4B55-98CC-27B0DA4425CC}" type="slidenum">
              <a:rPr lang="en-US" smtClean="0"/>
              <a:t>‹#›</a:t>
            </a:fld>
            <a:endParaRPr lang="en-US"/>
          </a:p>
        </p:txBody>
      </p:sp>
    </p:spTree>
    <p:extLst>
      <p:ext uri="{BB962C8B-B14F-4D97-AF65-F5344CB8AC3E}">
        <p14:creationId xmlns:p14="http://schemas.microsoft.com/office/powerpoint/2010/main" val="3880127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061B04F-A48E-4035-AA61-453B4D700C34}" type="datetimeFigureOut">
              <a:rPr lang="en-US" smtClean="0"/>
              <a:t>4/28/2017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AFE862-EE1B-4BFD-BCB6-33F67C79C8DA}" type="slidenum">
              <a:rPr lang="en-US" smtClean="0"/>
              <a:t>‹#›</a:t>
            </a:fld>
            <a:endParaRPr lang="en-US"/>
          </a:p>
        </p:txBody>
      </p:sp>
    </p:spTree>
    <p:extLst>
      <p:ext uri="{BB962C8B-B14F-4D97-AF65-F5344CB8AC3E}">
        <p14:creationId xmlns:p14="http://schemas.microsoft.com/office/powerpoint/2010/main" val="3400536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AFE862-EE1B-4BFD-BCB6-33F67C79C8DA}" type="slidenum">
              <a:rPr lang="en-US" smtClean="0"/>
              <a:t>1</a:t>
            </a:fld>
            <a:endParaRPr lang="en-US"/>
          </a:p>
        </p:txBody>
      </p:sp>
    </p:spTree>
    <p:extLst>
      <p:ext uri="{BB962C8B-B14F-4D97-AF65-F5344CB8AC3E}">
        <p14:creationId xmlns:p14="http://schemas.microsoft.com/office/powerpoint/2010/main" val="2707153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12</a:t>
            </a:fld>
            <a:endParaRPr lang="en-US"/>
          </a:p>
        </p:txBody>
      </p:sp>
    </p:spTree>
    <p:extLst>
      <p:ext uri="{BB962C8B-B14F-4D97-AF65-F5344CB8AC3E}">
        <p14:creationId xmlns:p14="http://schemas.microsoft.com/office/powerpoint/2010/main" val="2286505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13</a:t>
            </a:fld>
            <a:endParaRPr lang="en-US"/>
          </a:p>
        </p:txBody>
      </p:sp>
    </p:spTree>
    <p:extLst>
      <p:ext uri="{BB962C8B-B14F-4D97-AF65-F5344CB8AC3E}">
        <p14:creationId xmlns:p14="http://schemas.microsoft.com/office/powerpoint/2010/main" val="3717882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14</a:t>
            </a:fld>
            <a:endParaRPr lang="en-US"/>
          </a:p>
        </p:txBody>
      </p:sp>
    </p:spTree>
    <p:extLst>
      <p:ext uri="{BB962C8B-B14F-4D97-AF65-F5344CB8AC3E}">
        <p14:creationId xmlns:p14="http://schemas.microsoft.com/office/powerpoint/2010/main" val="919209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15</a:t>
            </a:fld>
            <a:endParaRPr lang="en-US"/>
          </a:p>
        </p:txBody>
      </p:sp>
    </p:spTree>
    <p:extLst>
      <p:ext uri="{BB962C8B-B14F-4D97-AF65-F5344CB8AC3E}">
        <p14:creationId xmlns:p14="http://schemas.microsoft.com/office/powerpoint/2010/main" val="2988796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16</a:t>
            </a:fld>
            <a:endParaRPr lang="en-US"/>
          </a:p>
        </p:txBody>
      </p:sp>
    </p:spTree>
    <p:extLst>
      <p:ext uri="{BB962C8B-B14F-4D97-AF65-F5344CB8AC3E}">
        <p14:creationId xmlns:p14="http://schemas.microsoft.com/office/powerpoint/2010/main" val="4062851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4</a:t>
            </a:fld>
            <a:endParaRPr lang="en-US"/>
          </a:p>
        </p:txBody>
      </p:sp>
    </p:spTree>
    <p:extLst>
      <p:ext uri="{BB962C8B-B14F-4D97-AF65-F5344CB8AC3E}">
        <p14:creationId xmlns:p14="http://schemas.microsoft.com/office/powerpoint/2010/main" val="4091637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5</a:t>
            </a:fld>
            <a:endParaRPr lang="en-US"/>
          </a:p>
        </p:txBody>
      </p:sp>
    </p:spTree>
    <p:extLst>
      <p:ext uri="{BB962C8B-B14F-4D97-AF65-F5344CB8AC3E}">
        <p14:creationId xmlns:p14="http://schemas.microsoft.com/office/powerpoint/2010/main" val="373008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6</a:t>
            </a:fld>
            <a:endParaRPr lang="en-US"/>
          </a:p>
        </p:txBody>
      </p:sp>
    </p:spTree>
    <p:extLst>
      <p:ext uri="{BB962C8B-B14F-4D97-AF65-F5344CB8AC3E}">
        <p14:creationId xmlns:p14="http://schemas.microsoft.com/office/powerpoint/2010/main" val="3753183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7</a:t>
            </a:fld>
            <a:endParaRPr lang="en-US"/>
          </a:p>
        </p:txBody>
      </p:sp>
    </p:spTree>
    <p:extLst>
      <p:ext uri="{BB962C8B-B14F-4D97-AF65-F5344CB8AC3E}">
        <p14:creationId xmlns:p14="http://schemas.microsoft.com/office/powerpoint/2010/main" val="1336574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8</a:t>
            </a:fld>
            <a:endParaRPr lang="en-US"/>
          </a:p>
        </p:txBody>
      </p:sp>
    </p:spTree>
    <p:extLst>
      <p:ext uri="{BB962C8B-B14F-4D97-AF65-F5344CB8AC3E}">
        <p14:creationId xmlns:p14="http://schemas.microsoft.com/office/powerpoint/2010/main" val="3634894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9</a:t>
            </a:fld>
            <a:endParaRPr lang="en-US"/>
          </a:p>
        </p:txBody>
      </p:sp>
    </p:spTree>
    <p:extLst>
      <p:ext uri="{BB962C8B-B14F-4D97-AF65-F5344CB8AC3E}">
        <p14:creationId xmlns:p14="http://schemas.microsoft.com/office/powerpoint/2010/main" val="2692839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10</a:t>
            </a:fld>
            <a:endParaRPr lang="en-US"/>
          </a:p>
        </p:txBody>
      </p:sp>
    </p:spTree>
    <p:extLst>
      <p:ext uri="{BB962C8B-B14F-4D97-AF65-F5344CB8AC3E}">
        <p14:creationId xmlns:p14="http://schemas.microsoft.com/office/powerpoint/2010/main" val="3218864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One Participant has re-rated the same BMG for two consecutive years.</a:t>
            </a:r>
            <a:endParaRPr lang="en-US" b="0" dirty="0"/>
          </a:p>
          <a:p>
            <a:pPr marL="0" indent="0">
              <a:buNone/>
            </a:pPr>
            <a:endParaRPr lang="en-US" dirty="0"/>
          </a:p>
        </p:txBody>
      </p:sp>
      <p:sp>
        <p:nvSpPr>
          <p:cNvPr id="4" name="Slide Number Placeholder 3"/>
          <p:cNvSpPr>
            <a:spLocks noGrp="1"/>
          </p:cNvSpPr>
          <p:nvPr>
            <p:ph type="sldNum" sz="quarter" idx="10"/>
          </p:nvPr>
        </p:nvSpPr>
        <p:spPr/>
        <p:txBody>
          <a:bodyPr/>
          <a:lstStyle/>
          <a:p>
            <a:fld id="{6CAFE862-EE1B-4BFD-BCB6-33F67C79C8DA}" type="slidenum">
              <a:rPr lang="en-US" smtClean="0"/>
              <a:t>11</a:t>
            </a:fld>
            <a:endParaRPr lang="en-US"/>
          </a:p>
        </p:txBody>
      </p:sp>
    </p:spTree>
    <p:extLst>
      <p:ext uri="{BB962C8B-B14F-4D97-AF65-F5344CB8AC3E}">
        <p14:creationId xmlns:p14="http://schemas.microsoft.com/office/powerpoint/2010/main" val="35976873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4207"/>
            <a:ext cx="9144000" cy="6858000"/>
          </a:xfrm>
          <a:prstGeom prst="rect">
            <a:avLst/>
          </a:prstGeom>
        </p:spPr>
      </p:pic>
      <p:sp>
        <p:nvSpPr>
          <p:cNvPr id="2" name="Title 1"/>
          <p:cNvSpPr>
            <a:spLocks noGrp="1"/>
          </p:cNvSpPr>
          <p:nvPr>
            <p:ph type="ctrTitle"/>
          </p:nvPr>
        </p:nvSpPr>
        <p:spPr>
          <a:xfrm>
            <a:off x="685800" y="2130425"/>
            <a:ext cx="7772400" cy="1470025"/>
          </a:xfrm>
        </p:spPr>
        <p:txBody>
          <a:bodyPr/>
          <a:lstStyle>
            <a:lvl1pPr algn="ctr">
              <a:defRPr u="none"/>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762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3124200" y="4876800"/>
            <a:ext cx="2895600" cy="365125"/>
          </a:xfrm>
          <a:prstGeom prst="rect">
            <a:avLst/>
          </a:prstGeom>
        </p:spPr>
        <p:txBody>
          <a:bodyPr/>
          <a:lstStyle>
            <a:lvl1pPr algn="ctr">
              <a:defRPr>
                <a:solidFill>
                  <a:schemeClr val="bg1">
                    <a:lumMod val="50000"/>
                  </a:schemeClr>
                </a:solidFill>
              </a:defRPr>
            </a:lvl1pPr>
          </a:lstStyle>
          <a:p>
            <a:r>
              <a:rPr lang="en-US" dirty="0"/>
              <a:t>Additional text here</a:t>
            </a:r>
          </a:p>
        </p:txBody>
      </p:sp>
    </p:spTree>
    <p:extLst>
      <p:ext uri="{BB962C8B-B14F-4D97-AF65-F5344CB8AC3E}">
        <p14:creationId xmlns:p14="http://schemas.microsoft.com/office/powerpoint/2010/main" val="7966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200">
                <a:solidFill>
                  <a:srgbClr val="0079C1"/>
                </a:solidFill>
              </a:defRPr>
            </a:lvl2pPr>
            <a:lvl3pPr>
              <a:defRPr sz="2000">
                <a:solidFill>
                  <a:srgbClr val="0079C1"/>
                </a:solidFill>
              </a:defRPr>
            </a:lvl3pPr>
            <a:lvl4pPr>
              <a:defRPr>
                <a:solidFill>
                  <a:srgbClr val="0079C1"/>
                </a:solidFill>
              </a:defRPr>
            </a:lvl4pPr>
            <a:lvl5pPr>
              <a:defRPr>
                <a:solidFill>
                  <a:srgbClr val="0079C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5376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3643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1050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6636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background-high.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1371600" y="2590800"/>
            <a:ext cx="6629400" cy="457200"/>
          </a:xfrm>
        </p:spPr>
        <p:txBody>
          <a:bodyPr/>
          <a:lstStyle>
            <a:lvl1pPr>
              <a:defRPr/>
            </a:lvl1pPr>
          </a:lstStyle>
          <a:p>
            <a:endParaRPr lang="en-US" dirty="0"/>
          </a:p>
        </p:txBody>
      </p:sp>
      <p:sp>
        <p:nvSpPr>
          <p:cNvPr id="3" name="Subtitle 2"/>
          <p:cNvSpPr>
            <a:spLocks noGrp="1"/>
          </p:cNvSpPr>
          <p:nvPr>
            <p:ph type="subTitle" idx="1"/>
          </p:nvPr>
        </p:nvSpPr>
        <p:spPr>
          <a:xfrm>
            <a:off x="1371600" y="3124200"/>
            <a:ext cx="6629400" cy="914400"/>
          </a:xfrm>
        </p:spPr>
        <p:txBody>
          <a:bodyPr/>
          <a:lstStyle>
            <a:lvl1pPr marL="0" indent="0" algn="l">
              <a:spcBef>
                <a:spcPts val="200"/>
              </a:spcBef>
              <a:spcAft>
                <a:spcPts val="200"/>
              </a:spcAft>
              <a:buNone/>
              <a:defRPr baseline="0">
                <a:solidFill>
                  <a:srgbClr val="C08029"/>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83B5BE-C0E2-4BDD-A431-C8D8231BAB07}" type="datetimeFigureOut">
              <a:rPr lang="en-US" smtClean="0"/>
              <a:pPr/>
              <a:t>4/28/2017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9E57832-E5C3-45A9-9453-D35727B4FAA3}" type="slidenum">
              <a:rPr lang="en-US" smtClean="0"/>
              <a:pPr/>
              <a:t>‹#›</a:t>
            </a:fld>
            <a:endParaRPr lang="en-US" dirty="0"/>
          </a:p>
        </p:txBody>
      </p:sp>
      <p:cxnSp>
        <p:nvCxnSpPr>
          <p:cNvPr id="8" name="Straight Connector 7"/>
          <p:cNvCxnSpPr/>
          <p:nvPr userDrawn="1"/>
        </p:nvCxnSpPr>
        <p:spPr>
          <a:xfrm>
            <a:off x="1447800" y="3048000"/>
            <a:ext cx="6553200" cy="0"/>
          </a:xfrm>
          <a:prstGeom prst="line">
            <a:avLst/>
          </a:prstGeom>
          <a:ln w="28575">
            <a:solidFill>
              <a:srgbClr val="4A6C91"/>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idx="13"/>
          </p:nvPr>
        </p:nvSpPr>
        <p:spPr>
          <a:xfrm>
            <a:off x="1371599" y="4190998"/>
            <a:ext cx="6629401" cy="457201"/>
          </a:xfrm>
        </p:spPr>
        <p:txBody>
          <a:bodyPr anchor="b">
            <a:normAutofit/>
          </a:bodyPr>
          <a:lstStyle>
            <a:lvl1pPr marL="0" indent="0">
              <a:buNone/>
              <a:defRPr sz="1800">
                <a:solidFill>
                  <a:srgbClr val="4A6C9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Text Placeholder 2"/>
          <p:cNvSpPr>
            <a:spLocks noGrp="1"/>
          </p:cNvSpPr>
          <p:nvPr>
            <p:ph type="body" idx="14"/>
          </p:nvPr>
        </p:nvSpPr>
        <p:spPr>
          <a:xfrm>
            <a:off x="1371600" y="4724399"/>
            <a:ext cx="6629401" cy="457201"/>
          </a:xfrm>
        </p:spPr>
        <p:txBody>
          <a:bodyPr anchor="b">
            <a:normAutofit/>
          </a:bodyPr>
          <a:lstStyle>
            <a:lvl1pPr marL="0" indent="0">
              <a:buNone/>
              <a:defRPr sz="1800" b="0">
                <a:solidFill>
                  <a:srgbClr val="4A6C9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6000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Picture 6" descr="background-high.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1371600" y="2590800"/>
            <a:ext cx="6629400" cy="457200"/>
          </a:xfrm>
        </p:spPr>
        <p:txBody>
          <a:bodyPr/>
          <a:lstStyle>
            <a:lvl1pPr>
              <a:defRPr/>
            </a:lvl1pPr>
          </a:lstStyle>
          <a:p>
            <a:endParaRPr lang="en-US" dirty="0"/>
          </a:p>
        </p:txBody>
      </p:sp>
      <p:sp>
        <p:nvSpPr>
          <p:cNvPr id="3" name="Subtitle 2"/>
          <p:cNvSpPr>
            <a:spLocks noGrp="1"/>
          </p:cNvSpPr>
          <p:nvPr>
            <p:ph type="subTitle" idx="1"/>
          </p:nvPr>
        </p:nvSpPr>
        <p:spPr>
          <a:xfrm>
            <a:off x="1371600" y="3124200"/>
            <a:ext cx="6629400" cy="914400"/>
          </a:xfrm>
        </p:spPr>
        <p:txBody>
          <a:bodyPr/>
          <a:lstStyle>
            <a:lvl1pPr marL="0" indent="0" algn="l">
              <a:spcBef>
                <a:spcPts val="200"/>
              </a:spcBef>
              <a:spcAft>
                <a:spcPts val="200"/>
              </a:spcAft>
              <a:buNone/>
              <a:defRPr baseline="0">
                <a:solidFill>
                  <a:srgbClr val="C08029"/>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83B5BE-C0E2-4BDD-A431-C8D8231BAB07}" type="datetimeFigureOut">
              <a:rPr lang="en-US" smtClean="0"/>
              <a:pPr/>
              <a:t>4/28/2017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9E57832-E5C3-45A9-9453-D35727B4FAA3}" type="slidenum">
              <a:rPr lang="en-US" smtClean="0"/>
              <a:pPr/>
              <a:t>‹#›</a:t>
            </a:fld>
            <a:endParaRPr lang="en-US" dirty="0"/>
          </a:p>
        </p:txBody>
      </p:sp>
      <p:cxnSp>
        <p:nvCxnSpPr>
          <p:cNvPr id="8" name="Straight Connector 7"/>
          <p:cNvCxnSpPr/>
          <p:nvPr userDrawn="1"/>
        </p:nvCxnSpPr>
        <p:spPr>
          <a:xfrm>
            <a:off x="1447800" y="3048000"/>
            <a:ext cx="6553200" cy="0"/>
          </a:xfrm>
          <a:prstGeom prst="line">
            <a:avLst/>
          </a:prstGeom>
          <a:ln w="28575">
            <a:solidFill>
              <a:srgbClr val="4A6C91"/>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idx="13"/>
          </p:nvPr>
        </p:nvSpPr>
        <p:spPr>
          <a:xfrm>
            <a:off x="1371599" y="4190998"/>
            <a:ext cx="6629401" cy="457201"/>
          </a:xfrm>
        </p:spPr>
        <p:txBody>
          <a:bodyPr anchor="b">
            <a:normAutofit/>
          </a:bodyPr>
          <a:lstStyle>
            <a:lvl1pPr marL="0" indent="0">
              <a:buNone/>
              <a:defRPr sz="1800">
                <a:solidFill>
                  <a:srgbClr val="4A6C9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Text Placeholder 2"/>
          <p:cNvSpPr>
            <a:spLocks noGrp="1"/>
          </p:cNvSpPr>
          <p:nvPr>
            <p:ph type="body" idx="14"/>
          </p:nvPr>
        </p:nvSpPr>
        <p:spPr>
          <a:xfrm>
            <a:off x="1371600" y="4724399"/>
            <a:ext cx="6629401" cy="457201"/>
          </a:xfrm>
        </p:spPr>
        <p:txBody>
          <a:bodyPr anchor="b">
            <a:normAutofit/>
          </a:bodyPr>
          <a:lstStyle>
            <a:lvl1pPr marL="0" indent="0">
              <a:buNone/>
              <a:defRPr sz="1800" b="0">
                <a:solidFill>
                  <a:srgbClr val="4A6C9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60003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6705600" cy="63976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219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7342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7" r:id="rId5"/>
    <p:sldLayoutId id="2147483658" r:id="rId6"/>
    <p:sldLayoutId id="2147483661" r:id="rId7"/>
  </p:sldLayoutIdLst>
  <p:txStyles>
    <p:titleStyle>
      <a:lvl1pPr algn="l" defTabSz="914400" rtl="0" eaLnBrk="1" latinLnBrk="0" hangingPunct="1">
        <a:spcBef>
          <a:spcPct val="0"/>
        </a:spcBef>
        <a:buNone/>
        <a:defRPr sz="4000" b="1" u="sng" kern="1200">
          <a:solidFill>
            <a:srgbClr val="0079C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b="1" kern="1200">
          <a:solidFill>
            <a:srgbClr val="D47706"/>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hrinet.org/App_Content/ahri/files/Certification/ResourcesForms/ACCL_New_Product_Introduction_Listing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ahrinet.org/App_Content/ahri/files/Certification/ResourcesForms/WCCL_New_Product_Introduction_Listing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hrinet.org/App_Content/ahri/files/STANDARDS/AHRI/AHRI-550_590&amp;551_591-Presentatio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normAutofit fontScale="90000"/>
          </a:bodyPr>
          <a:lstStyle/>
          <a:p>
            <a:r>
              <a:rPr lang="en-US" dirty="0"/>
              <a:t>Air-Cooled Chillers (</a:t>
            </a:r>
            <a:r>
              <a:rPr lang="en-US" dirty="0" err="1"/>
              <a:t>ACCL</a:t>
            </a:r>
            <a:r>
              <a:rPr lang="en-US" dirty="0"/>
              <a:t>) and</a:t>
            </a:r>
            <a:br>
              <a:rPr lang="en-US" dirty="0"/>
            </a:br>
            <a:r>
              <a:rPr lang="en-US" dirty="0"/>
              <a:t>Water-Cooled Chillers (</a:t>
            </a:r>
            <a:r>
              <a:rPr lang="en-US" dirty="0" err="1"/>
              <a:t>WCCL</a:t>
            </a:r>
            <a:r>
              <a:rPr lang="en-US" dirty="0"/>
              <a:t>) Certification Program Update</a:t>
            </a:r>
          </a:p>
        </p:txBody>
      </p:sp>
      <p:sp>
        <p:nvSpPr>
          <p:cNvPr id="3" name="Subtitle 2"/>
          <p:cNvSpPr>
            <a:spLocks noGrp="1"/>
          </p:cNvSpPr>
          <p:nvPr>
            <p:ph type="subTitle" idx="1"/>
          </p:nvPr>
        </p:nvSpPr>
        <p:spPr>
          <a:xfrm>
            <a:off x="1371600" y="3124200"/>
            <a:ext cx="6400800" cy="762000"/>
          </a:xfrm>
        </p:spPr>
        <p:txBody>
          <a:bodyPr>
            <a:normAutofit/>
          </a:bodyPr>
          <a:lstStyle/>
          <a:p>
            <a:r>
              <a:rPr lang="en-US" dirty="0"/>
              <a:t>2016 and 2017</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491" y="3886200"/>
            <a:ext cx="3363597" cy="152739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05400" y="3886200"/>
            <a:ext cx="3274162" cy="1551774"/>
          </a:xfrm>
          <a:prstGeom prst="rect">
            <a:avLst/>
          </a:prstGeom>
        </p:spPr>
      </p:pic>
    </p:spTree>
    <p:extLst>
      <p:ext uri="{BB962C8B-B14F-4D97-AF65-F5344CB8AC3E}">
        <p14:creationId xmlns:p14="http://schemas.microsoft.com/office/powerpoint/2010/main" val="395773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 3.5: Product Availability (2016)</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To match the current process.</a:t>
            </a:r>
          </a:p>
          <a:p>
            <a:r>
              <a:rPr lang="en-US" dirty="0"/>
              <a:t>Revised to require Participants to submit product availability when requested.</a:t>
            </a:r>
          </a:p>
          <a:p>
            <a:pPr marL="0" indent="0">
              <a:buNone/>
            </a:pPr>
            <a:endParaRPr lang="en-US" dirty="0"/>
          </a:p>
        </p:txBody>
      </p:sp>
      <p:pic>
        <p:nvPicPr>
          <p:cNvPr id="4" name="Picture 3"/>
          <p:cNvPicPr>
            <a:picLocks noChangeAspect="1"/>
          </p:cNvPicPr>
          <p:nvPr/>
        </p:nvPicPr>
        <p:blipFill>
          <a:blip r:embed="rId3"/>
          <a:stretch>
            <a:fillRect/>
          </a:stretch>
        </p:blipFill>
        <p:spPr>
          <a:xfrm>
            <a:off x="914400" y="2514600"/>
            <a:ext cx="7190476" cy="1038095"/>
          </a:xfrm>
          <a:prstGeom prst="rect">
            <a:avLst/>
          </a:prstGeom>
        </p:spPr>
      </p:pic>
    </p:spTree>
    <p:extLst>
      <p:ext uri="{BB962C8B-B14F-4D97-AF65-F5344CB8AC3E}">
        <p14:creationId xmlns:p14="http://schemas.microsoft.com/office/powerpoint/2010/main" val="1394465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 3.5: Selection of Test Samples (2017)</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To ensure that all BMGs are tested.</a:t>
            </a:r>
          </a:p>
          <a:p>
            <a:r>
              <a:rPr lang="en-US" dirty="0"/>
              <a:t>Revised to require that a BMG which is not available for selection for three (3) consecutive years be removed from the Directory and classified as Custom Units.</a:t>
            </a:r>
          </a:p>
          <a:p>
            <a:pPr lvl="1"/>
            <a:r>
              <a:rPr lang="en-US" dirty="0"/>
              <a:t>Custom Units shall not be certified and shall not be listed in the AHRI Directory of Certified Product Performance (Directory). All performance data provided for a Custom Unit is subject to the requirements of Section 3.8.6.2. </a:t>
            </a:r>
          </a:p>
          <a:p>
            <a:pPr marL="0" indent="0">
              <a:buNone/>
            </a:pPr>
            <a:endParaRPr lang="en-US" dirty="0"/>
          </a:p>
        </p:txBody>
      </p:sp>
    </p:spTree>
    <p:extLst>
      <p:ext uri="{BB962C8B-B14F-4D97-AF65-F5344CB8AC3E}">
        <p14:creationId xmlns:p14="http://schemas.microsoft.com/office/powerpoint/2010/main" val="872639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8915400" cy="639762"/>
          </a:xfrm>
        </p:spPr>
        <p:txBody>
          <a:bodyPr/>
          <a:lstStyle/>
          <a:p>
            <a:r>
              <a:rPr lang="en-US" dirty="0"/>
              <a:t>Section 3.8.6.3: Non-Current Catalog or Selection Rating Application Version (2017)</a:t>
            </a:r>
            <a:br>
              <a:rPr lang="en-US" dirty="0"/>
            </a:br>
            <a:endParaRPr lang="en-US" dirty="0"/>
          </a:p>
        </p:txBody>
      </p:sp>
      <p:sp>
        <p:nvSpPr>
          <p:cNvPr id="3" name="Content Placeholder 2"/>
          <p:cNvSpPr>
            <a:spLocks noGrp="1"/>
          </p:cNvSpPr>
          <p:nvPr>
            <p:ph idx="1"/>
          </p:nvPr>
        </p:nvSpPr>
        <p:spPr>
          <a:xfrm>
            <a:off x="457200" y="1096962"/>
            <a:ext cx="8534400" cy="5410200"/>
          </a:xfrm>
        </p:spPr>
        <p:txBody>
          <a:bodyPr>
            <a:normAutofit/>
          </a:bodyPr>
          <a:lstStyle/>
          <a:p>
            <a:r>
              <a:rPr lang="en-US" dirty="0"/>
              <a:t>Why: Needed to address customer request for non-current or historical chiller data.</a:t>
            </a:r>
          </a:p>
          <a:p>
            <a:r>
              <a:rPr lang="en-US" dirty="0"/>
              <a:t>Added to address obsolete and retrofit models.</a:t>
            </a:r>
          </a:p>
          <a:p>
            <a:pPr lvl="1"/>
            <a:r>
              <a:rPr lang="en-US" dirty="0"/>
              <a:t>“Non-Current Selection which is not certified in accordance with AHRI Water-Cooled Water-Chilling and Heat Pump Water-Heating Packages Certification Program, but is rated in accordance with AHRI Standard 550/590 (I-P) and AHRI Standard 551/591 (SI).”</a:t>
            </a:r>
          </a:p>
        </p:txBody>
      </p:sp>
    </p:spTree>
    <p:extLst>
      <p:ext uri="{BB962C8B-B14F-4D97-AF65-F5344CB8AC3E}">
        <p14:creationId xmlns:p14="http://schemas.microsoft.com/office/powerpoint/2010/main" val="2361486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Sections 3.11.1 and 3.11.3: 5th Point Re-Rate (2017)</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Revised to clarify the requirements of the 5th Point Re-Rate Procedure.</a:t>
            </a:r>
          </a:p>
          <a:p>
            <a:pPr lvl="1"/>
            <a:r>
              <a:rPr lang="en-US" dirty="0"/>
              <a:t>3.11.1 “For all 5th Point test failures refer to Section 3.11.3. The Participant may elect not to conduct any additional testing because the entire operating map will be re-rated if the re-rate option is chosen.”</a:t>
            </a:r>
          </a:p>
          <a:p>
            <a:pPr lvl="1"/>
            <a:r>
              <a:rPr lang="en-US" dirty="0"/>
              <a:t>3.11.3 “The Participant is responsible for all additional fees associated with this procedure.”</a:t>
            </a:r>
          </a:p>
        </p:txBody>
      </p:sp>
    </p:spTree>
    <p:extLst>
      <p:ext uri="{BB962C8B-B14F-4D97-AF65-F5344CB8AC3E}">
        <p14:creationId xmlns:p14="http://schemas.microsoft.com/office/powerpoint/2010/main" val="71509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Sections 3.11.4 and 3.11.4.1: Re-Rate Requirements (2016)</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Included to provide more transparency to re-rated operating maps and a procedure to confirm compliance with AHRI re-rate requirements.</a:t>
            </a:r>
          </a:p>
          <a:p>
            <a:r>
              <a:rPr lang="en-US" dirty="0"/>
              <a:t>Re-rate submittals</a:t>
            </a:r>
          </a:p>
          <a:p>
            <a:pPr lvl="1"/>
            <a:r>
              <a:rPr lang="en-US" dirty="0"/>
              <a:t>A written description of the changes made to performance prediction calculations which explain the magnitude and range of revised performance.</a:t>
            </a:r>
          </a:p>
          <a:p>
            <a:pPr lvl="1"/>
            <a:r>
              <a:rPr lang="en-US" dirty="0"/>
              <a:t>Performance generated from the Primary Catalog / Selection Rating Application before and after the re-rate which shows the magnitude and range of revised performance for a representative sample of models within the failed sample BMG.</a:t>
            </a:r>
          </a:p>
          <a:p>
            <a:r>
              <a:rPr lang="en-US" dirty="0"/>
              <a:t>Re-rate confirmation</a:t>
            </a:r>
          </a:p>
          <a:p>
            <a:pPr lvl="1"/>
            <a:r>
              <a:rPr lang="en-US" dirty="0"/>
              <a:t>Additional test required in a year following a re-rate.</a:t>
            </a:r>
          </a:p>
        </p:txBody>
      </p:sp>
    </p:spTree>
    <p:extLst>
      <p:ext uri="{BB962C8B-B14F-4D97-AF65-F5344CB8AC3E}">
        <p14:creationId xmlns:p14="http://schemas.microsoft.com/office/powerpoint/2010/main" val="1603265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 4: Challenge Test Procedure (2017)</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Current procedure was not used.</a:t>
            </a:r>
          </a:p>
          <a:p>
            <a:r>
              <a:rPr lang="en-US" dirty="0"/>
              <a:t>Revised to only reference Section 10 of the AHRI General OM.</a:t>
            </a:r>
          </a:p>
          <a:p>
            <a:r>
              <a:rPr lang="en-US" dirty="0"/>
              <a:t>Added information about verification procedure (Section 9 of </a:t>
            </a:r>
            <a:r>
              <a:rPr lang="en-US" dirty="0" err="1"/>
              <a:t>ACCL</a:t>
            </a:r>
            <a:r>
              <a:rPr lang="en-US" dirty="0"/>
              <a:t> and </a:t>
            </a:r>
            <a:r>
              <a:rPr lang="en-US" dirty="0" err="1"/>
              <a:t>WCCL</a:t>
            </a:r>
            <a:r>
              <a:rPr lang="en-US" dirty="0"/>
              <a:t> </a:t>
            </a:r>
            <a:r>
              <a:rPr lang="en-US" dirty="0" err="1"/>
              <a:t>OMs</a:t>
            </a:r>
            <a:r>
              <a:rPr lang="en-US" dirty="0"/>
              <a:t>).</a:t>
            </a:r>
          </a:p>
          <a:p>
            <a:r>
              <a:rPr lang="en-US" dirty="0"/>
              <a:t>Any Participant can request a unit be tested for annual certification. </a:t>
            </a:r>
          </a:p>
        </p:txBody>
      </p:sp>
    </p:spTree>
    <p:extLst>
      <p:ext uri="{BB962C8B-B14F-4D97-AF65-F5344CB8AC3E}">
        <p14:creationId xmlns:p14="http://schemas.microsoft.com/office/powerpoint/2010/main" val="918008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39762"/>
          </a:xfrm>
        </p:spPr>
        <p:txBody>
          <a:bodyPr/>
          <a:lstStyle/>
          <a:p>
            <a:r>
              <a:rPr lang="en-US" dirty="0"/>
              <a:t>Section 5.1: Publication of Certified Ratings in </a:t>
            </a:r>
            <a:br>
              <a:rPr lang="en-US" dirty="0"/>
            </a:br>
            <a:r>
              <a:rPr lang="en-US" dirty="0"/>
              <a:t>Directory (2017)</a:t>
            </a:r>
          </a:p>
        </p:txBody>
      </p:sp>
      <p:sp>
        <p:nvSpPr>
          <p:cNvPr id="3" name="Content Placeholder 2"/>
          <p:cNvSpPr>
            <a:spLocks noGrp="1"/>
          </p:cNvSpPr>
          <p:nvPr>
            <p:ph idx="1"/>
          </p:nvPr>
        </p:nvSpPr>
        <p:spPr>
          <a:xfrm>
            <a:off x="457200" y="914400"/>
            <a:ext cx="8534400" cy="5410200"/>
          </a:xfrm>
        </p:spPr>
        <p:txBody>
          <a:bodyPr>
            <a:normAutofit/>
          </a:bodyPr>
          <a:lstStyle/>
          <a:p>
            <a:r>
              <a:rPr lang="en-US" dirty="0"/>
              <a:t>Revised Compressor Designation to Compressor Model Series Information.</a:t>
            </a:r>
          </a:p>
          <a:p>
            <a:r>
              <a:rPr lang="en-US" dirty="0"/>
              <a:t>Removed Catalog Name and Catalog Version fields.</a:t>
            </a:r>
          </a:p>
          <a:p>
            <a:r>
              <a:rPr lang="en-US" dirty="0"/>
              <a:t>Revised Selection Rating Application Name to Primary Catalog or Selection Rating Application Name.</a:t>
            </a:r>
          </a:p>
          <a:p>
            <a:r>
              <a:rPr lang="en-US" dirty="0"/>
              <a:t>Revised Selection Rating Application Version to Primary Catalog or Selection Rating Application Version.</a:t>
            </a:r>
          </a:p>
          <a:p>
            <a:r>
              <a:rPr lang="en-US" dirty="0"/>
              <a:t>Manufacturing Location, city field to the private directory.</a:t>
            </a:r>
          </a:p>
          <a:p>
            <a:r>
              <a:rPr lang="en-US" dirty="0"/>
              <a:t>Moved Nominal Cooling and Heating Capacity Ranges to the public directory.</a:t>
            </a:r>
          </a:p>
          <a:p>
            <a:r>
              <a:rPr lang="en-US" dirty="0"/>
              <a:t>Added Variable Speed Compressor Control Available (Yes or No) field to the private directory.</a:t>
            </a:r>
          </a:p>
        </p:txBody>
      </p:sp>
    </p:spTree>
    <p:extLst>
      <p:ext uri="{BB962C8B-B14F-4D97-AF65-F5344CB8AC3E}">
        <p14:creationId xmlns:p14="http://schemas.microsoft.com/office/powerpoint/2010/main" val="221440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639762"/>
          </a:xfrm>
        </p:spPr>
        <p:txBody>
          <a:bodyPr/>
          <a:lstStyle/>
          <a:p>
            <a:r>
              <a:rPr lang="en-US" dirty="0"/>
              <a:t>Updated Sections of the </a:t>
            </a:r>
            <a:r>
              <a:rPr lang="en-US" dirty="0" err="1"/>
              <a:t>ACCL</a:t>
            </a:r>
            <a:r>
              <a:rPr lang="en-US" dirty="0"/>
              <a:t> and </a:t>
            </a:r>
            <a:r>
              <a:rPr lang="en-US" dirty="0" err="1"/>
              <a:t>WCCL</a:t>
            </a:r>
            <a:r>
              <a:rPr lang="en-US" dirty="0"/>
              <a:t> </a:t>
            </a:r>
            <a:r>
              <a:rPr lang="en-US" dirty="0" err="1"/>
              <a:t>OMs</a:t>
            </a:r>
            <a:r>
              <a:rPr lang="en-US" dirty="0"/>
              <a:t> (2016)</a:t>
            </a:r>
          </a:p>
        </p:txBody>
      </p:sp>
      <p:sp>
        <p:nvSpPr>
          <p:cNvPr id="3" name="Content Placeholder 2"/>
          <p:cNvSpPr>
            <a:spLocks noGrp="1"/>
          </p:cNvSpPr>
          <p:nvPr>
            <p:ph idx="1"/>
          </p:nvPr>
        </p:nvSpPr>
        <p:spPr>
          <a:xfrm>
            <a:off x="457200" y="914400"/>
            <a:ext cx="8229600" cy="5410200"/>
          </a:xfrm>
        </p:spPr>
        <p:txBody>
          <a:bodyPr>
            <a:normAutofit/>
          </a:bodyPr>
          <a:lstStyle/>
          <a:p>
            <a:r>
              <a:rPr lang="en-US" dirty="0"/>
              <a:t>Effective April 1, 2016</a:t>
            </a:r>
          </a:p>
          <a:p>
            <a:pPr lvl="1"/>
            <a:r>
              <a:rPr lang="en-US" dirty="0"/>
              <a:t>1.2: Custom Unit definition change</a:t>
            </a:r>
          </a:p>
          <a:p>
            <a:pPr lvl="1"/>
            <a:r>
              <a:rPr lang="en-US" dirty="0"/>
              <a:t>1.2 and 3.8: Defined New </a:t>
            </a:r>
            <a:r>
              <a:rPr lang="en-US"/>
              <a:t>Product Introduction</a:t>
            </a:r>
            <a:endParaRPr lang="en-US" dirty="0"/>
          </a:p>
          <a:p>
            <a:pPr lvl="1"/>
            <a:r>
              <a:rPr lang="en-US" dirty="0"/>
              <a:t>1.2: Defined Catalog / Selection Rating Application</a:t>
            </a:r>
          </a:p>
          <a:p>
            <a:pPr lvl="1"/>
            <a:r>
              <a:rPr lang="en-US" dirty="0"/>
              <a:t>1.2: Defined Published Ratings </a:t>
            </a:r>
          </a:p>
          <a:p>
            <a:pPr lvl="1"/>
            <a:r>
              <a:rPr lang="en-US" dirty="0"/>
              <a:t>3.5: Product availability</a:t>
            </a:r>
          </a:p>
          <a:p>
            <a:pPr lvl="1"/>
            <a:r>
              <a:rPr lang="en-US" dirty="0"/>
              <a:t>3.11: Re-rate requirements added</a:t>
            </a:r>
          </a:p>
        </p:txBody>
      </p:sp>
    </p:spTree>
    <p:extLst>
      <p:ext uri="{BB962C8B-B14F-4D97-AF65-F5344CB8AC3E}">
        <p14:creationId xmlns:p14="http://schemas.microsoft.com/office/powerpoint/2010/main" val="375894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639762"/>
          </a:xfrm>
        </p:spPr>
        <p:txBody>
          <a:bodyPr/>
          <a:lstStyle/>
          <a:p>
            <a:r>
              <a:rPr lang="en-US" dirty="0"/>
              <a:t>Updated Sections of the </a:t>
            </a:r>
            <a:r>
              <a:rPr lang="en-US" dirty="0" err="1"/>
              <a:t>ACCL</a:t>
            </a:r>
            <a:r>
              <a:rPr lang="en-US" dirty="0"/>
              <a:t> and </a:t>
            </a:r>
            <a:r>
              <a:rPr lang="en-US" dirty="0" err="1"/>
              <a:t>WCCL</a:t>
            </a:r>
            <a:r>
              <a:rPr lang="en-US" dirty="0"/>
              <a:t> </a:t>
            </a:r>
            <a:r>
              <a:rPr lang="en-US" dirty="0" err="1"/>
              <a:t>OMs</a:t>
            </a:r>
            <a:r>
              <a:rPr lang="en-US" dirty="0"/>
              <a:t> (2017)</a:t>
            </a:r>
          </a:p>
        </p:txBody>
      </p:sp>
      <p:sp>
        <p:nvSpPr>
          <p:cNvPr id="3" name="Content Placeholder 2"/>
          <p:cNvSpPr>
            <a:spLocks noGrp="1"/>
          </p:cNvSpPr>
          <p:nvPr>
            <p:ph idx="1"/>
          </p:nvPr>
        </p:nvSpPr>
        <p:spPr>
          <a:xfrm>
            <a:off x="457200" y="914400"/>
            <a:ext cx="8229600" cy="4953000"/>
          </a:xfrm>
        </p:spPr>
        <p:txBody>
          <a:bodyPr/>
          <a:lstStyle/>
          <a:p>
            <a:r>
              <a:rPr lang="en-US" dirty="0"/>
              <a:t>Effective January 1, 2017</a:t>
            </a:r>
          </a:p>
          <a:p>
            <a:pPr lvl="1"/>
            <a:r>
              <a:rPr lang="en-US" dirty="0"/>
              <a:t>1.2.3: New Production Introduction</a:t>
            </a:r>
          </a:p>
          <a:p>
            <a:pPr lvl="1"/>
            <a:r>
              <a:rPr lang="en-US" dirty="0"/>
              <a:t>1.2.4 and 3.8.8: Modular Chillers</a:t>
            </a:r>
          </a:p>
          <a:p>
            <a:pPr lvl="1"/>
            <a:r>
              <a:rPr lang="en-US" dirty="0"/>
              <a:t>3.4.5.3: Use of Laboratory Instrumentation</a:t>
            </a:r>
          </a:p>
          <a:p>
            <a:pPr lvl="1"/>
            <a:r>
              <a:rPr lang="en-US" dirty="0"/>
              <a:t>3.5: Selection of Test Samples</a:t>
            </a:r>
          </a:p>
          <a:p>
            <a:pPr lvl="1"/>
            <a:r>
              <a:rPr lang="en-US" dirty="0"/>
              <a:t>3.8.6.3: Non-Current Catalog or Selection Rating Application Version</a:t>
            </a:r>
          </a:p>
          <a:p>
            <a:pPr lvl="1"/>
            <a:r>
              <a:rPr lang="en-US" dirty="0"/>
              <a:t>3.11.1 and 3.11.3: 5th Point Re-Rate Procedure</a:t>
            </a:r>
          </a:p>
          <a:p>
            <a:pPr lvl="1"/>
            <a:r>
              <a:rPr lang="en-US" dirty="0"/>
              <a:t>4: Challenge Test Procedure</a:t>
            </a:r>
          </a:p>
          <a:p>
            <a:pPr lvl="1"/>
            <a:r>
              <a:rPr lang="en-US" dirty="0"/>
              <a:t>5.1: Publication of Certified Ratings in Directory</a:t>
            </a:r>
          </a:p>
        </p:txBody>
      </p:sp>
    </p:spTree>
    <p:extLst>
      <p:ext uri="{BB962C8B-B14F-4D97-AF65-F5344CB8AC3E}">
        <p14:creationId xmlns:p14="http://schemas.microsoft.com/office/powerpoint/2010/main" val="3672061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 1.2: Custom Unit Definition (2016)</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Updated with non-ambiguous requirements.</a:t>
            </a:r>
          </a:p>
          <a:p>
            <a:r>
              <a:rPr lang="en-US" dirty="0"/>
              <a:t>Removed “generally advertised for sale” and added reference to the Participant’s Catalog / Selection Rating Application.</a:t>
            </a:r>
          </a:p>
          <a:p>
            <a:pPr marL="457200" lvl="1" indent="0">
              <a:buNone/>
            </a:pPr>
            <a:endParaRPr lang="en-US" dirty="0"/>
          </a:p>
          <a:p>
            <a:endParaRPr lang="en-US" dirty="0"/>
          </a:p>
          <a:p>
            <a:endParaRPr lang="en-US" dirty="0"/>
          </a:p>
        </p:txBody>
      </p:sp>
      <p:pic>
        <p:nvPicPr>
          <p:cNvPr id="5" name="Picture 4"/>
          <p:cNvPicPr>
            <a:picLocks noChangeAspect="1"/>
          </p:cNvPicPr>
          <p:nvPr/>
        </p:nvPicPr>
        <p:blipFill>
          <a:blip r:embed="rId3"/>
          <a:stretch>
            <a:fillRect/>
          </a:stretch>
        </p:blipFill>
        <p:spPr>
          <a:xfrm>
            <a:off x="914400" y="2590800"/>
            <a:ext cx="7736337" cy="1447800"/>
          </a:xfrm>
          <a:prstGeom prst="rect">
            <a:avLst/>
          </a:prstGeom>
        </p:spPr>
      </p:pic>
    </p:spTree>
    <p:extLst>
      <p:ext uri="{BB962C8B-B14F-4D97-AF65-F5344CB8AC3E}">
        <p14:creationId xmlns:p14="http://schemas.microsoft.com/office/powerpoint/2010/main" val="2892219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9067800" cy="639762"/>
          </a:xfrm>
        </p:spPr>
        <p:txBody>
          <a:bodyPr/>
          <a:lstStyle/>
          <a:p>
            <a:r>
              <a:rPr lang="en-US" dirty="0"/>
              <a:t>Section 1.2: New Production Introduction (2016 and 2017)</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Give transparency to the list of New Product Introduction Units.</a:t>
            </a:r>
          </a:p>
          <a:p>
            <a:r>
              <a:rPr lang="en-US" dirty="0"/>
              <a:t>2016: Added definition including submittal requirements.</a:t>
            </a:r>
          </a:p>
          <a:p>
            <a:r>
              <a:rPr lang="en-US" dirty="0"/>
              <a:t>2017: Added a public list of New Product Introduction Units to the </a:t>
            </a:r>
            <a:r>
              <a:rPr lang="en-US" dirty="0" err="1"/>
              <a:t>ACCL</a:t>
            </a:r>
            <a:r>
              <a:rPr lang="en-US" dirty="0"/>
              <a:t> and </a:t>
            </a:r>
            <a:r>
              <a:rPr lang="en-US" dirty="0" err="1"/>
              <a:t>WCCL</a:t>
            </a:r>
            <a:r>
              <a:rPr lang="en-US" dirty="0"/>
              <a:t> websites. </a:t>
            </a:r>
          </a:p>
          <a:p>
            <a:pPr lvl="1"/>
            <a:r>
              <a:rPr lang="en-US" dirty="0" err="1"/>
              <a:t>ACCL</a:t>
            </a:r>
            <a:r>
              <a:rPr lang="en-US" dirty="0"/>
              <a:t> New Product Introduction Units:</a:t>
            </a:r>
          </a:p>
          <a:p>
            <a:pPr marL="914400" lvl="2" indent="0">
              <a:buNone/>
            </a:pPr>
            <a:r>
              <a:rPr lang="en-US" sz="1500" dirty="0">
                <a:hlinkClick r:id="rId3"/>
              </a:rPr>
              <a:t>http://www.ahrinet.org/App_Content/ahri/files/Certification/ResourcesForms/ACCL_New_Product_Introduction_Listings.pdf</a:t>
            </a:r>
            <a:endParaRPr lang="en-US" sz="1500" dirty="0"/>
          </a:p>
          <a:p>
            <a:pPr lvl="1"/>
            <a:r>
              <a:rPr lang="en-US" dirty="0" err="1"/>
              <a:t>WCCL</a:t>
            </a:r>
            <a:r>
              <a:rPr lang="en-US" dirty="0"/>
              <a:t> New Product Introduction Units:</a:t>
            </a:r>
          </a:p>
          <a:p>
            <a:pPr marL="914400" lvl="2" indent="0">
              <a:buNone/>
            </a:pPr>
            <a:r>
              <a:rPr lang="en-US" sz="1500" dirty="0">
                <a:hlinkClick r:id="rId4"/>
              </a:rPr>
              <a:t>http://www.ahrinet.org/App_Content/ahri/files/Certification/ResourcesForms/WCCL_New_Product_Introduction_Listings.pdf</a:t>
            </a:r>
            <a:endParaRPr lang="en-US" sz="1500" dirty="0"/>
          </a:p>
          <a:p>
            <a:pPr lvl="1"/>
            <a:endParaRPr lang="en-US" dirty="0"/>
          </a:p>
          <a:p>
            <a:endParaRPr lang="en-US" dirty="0"/>
          </a:p>
          <a:p>
            <a:endParaRPr lang="en-US" dirty="0"/>
          </a:p>
        </p:txBody>
      </p:sp>
    </p:spTree>
    <p:extLst>
      <p:ext uri="{BB962C8B-B14F-4D97-AF65-F5344CB8AC3E}">
        <p14:creationId xmlns:p14="http://schemas.microsoft.com/office/powerpoint/2010/main" val="571818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 1.2 and 3.8.8: Modular Chillers (2017)</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Clarity for certification requirements</a:t>
            </a:r>
          </a:p>
          <a:p>
            <a:r>
              <a:rPr lang="en-US" dirty="0"/>
              <a:t>Section 1.2.4:</a:t>
            </a:r>
          </a:p>
          <a:p>
            <a:pPr lvl="1"/>
            <a:r>
              <a:rPr lang="en-US" i="1" u="sng" dirty="0"/>
              <a:t>Modular Chiller Array</a:t>
            </a:r>
            <a:r>
              <a:rPr lang="en-US" dirty="0"/>
              <a:t>.  A combination of individual certified chillers that may or may not include, from the factory, all required piping, wiring and controls to make the modular chiller array complete. The Modular Chiller Array is not certified, per Section 3.8.8, similar to when other certified chillers are piped and controlled together in the field.   </a:t>
            </a:r>
          </a:p>
          <a:p>
            <a:r>
              <a:rPr lang="en-US" dirty="0"/>
              <a:t>Section 3.8.8:</a:t>
            </a:r>
          </a:p>
          <a:p>
            <a:pPr lvl="1"/>
            <a:r>
              <a:rPr lang="en-US" dirty="0"/>
              <a:t>Updated to reference Modular Chiller Arrays.</a:t>
            </a:r>
          </a:p>
        </p:txBody>
      </p:sp>
    </p:spTree>
    <p:extLst>
      <p:ext uri="{BB962C8B-B14F-4D97-AF65-F5344CB8AC3E}">
        <p14:creationId xmlns:p14="http://schemas.microsoft.com/office/powerpoint/2010/main" val="2233537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 1.2: Catalog / Selection Rating Application (2016)</a:t>
            </a:r>
          </a:p>
        </p:txBody>
      </p:sp>
      <p:sp>
        <p:nvSpPr>
          <p:cNvPr id="3" name="Content Placeholder 2"/>
          <p:cNvSpPr>
            <a:spLocks noGrp="1"/>
          </p:cNvSpPr>
          <p:nvPr>
            <p:ph idx="1"/>
          </p:nvPr>
        </p:nvSpPr>
        <p:spPr>
          <a:xfrm>
            <a:off x="457200" y="914400"/>
            <a:ext cx="8534400" cy="5410200"/>
          </a:xfrm>
        </p:spPr>
        <p:txBody>
          <a:bodyPr>
            <a:normAutofit/>
          </a:bodyPr>
          <a:lstStyle/>
          <a:p>
            <a:r>
              <a:rPr lang="en-US" dirty="0"/>
              <a:t>Why: Clarity for certification requirements</a:t>
            </a:r>
          </a:p>
          <a:p>
            <a:r>
              <a:rPr lang="en-US" dirty="0"/>
              <a:t>A catalog or selection rating application that allows for selection of any certified product at any published application rating condition per the latest effective edition of the Standard, and shall be in one of the following forms: </a:t>
            </a:r>
          </a:p>
          <a:p>
            <a:pPr lvl="1"/>
            <a:r>
              <a:rPr lang="en-US" dirty="0"/>
              <a:t>Catalog.  Any published material capable of displaying previously generated (i.e. static) performance data. </a:t>
            </a:r>
          </a:p>
          <a:p>
            <a:pPr lvl="1"/>
            <a:r>
              <a:rPr lang="en-US" dirty="0"/>
              <a:t>Selection Rating Application.  Any application capable of generating (i.e. calculating) performance data.</a:t>
            </a:r>
          </a:p>
        </p:txBody>
      </p:sp>
    </p:spTree>
    <p:extLst>
      <p:ext uri="{BB962C8B-B14F-4D97-AF65-F5344CB8AC3E}">
        <p14:creationId xmlns:p14="http://schemas.microsoft.com/office/powerpoint/2010/main" val="1503295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 1.2: Published Ratings (2016)</a:t>
            </a:r>
          </a:p>
        </p:txBody>
      </p:sp>
      <p:sp>
        <p:nvSpPr>
          <p:cNvPr id="3" name="Content Placeholder 2"/>
          <p:cNvSpPr>
            <a:spLocks noGrp="1"/>
          </p:cNvSpPr>
          <p:nvPr>
            <p:ph idx="1"/>
          </p:nvPr>
        </p:nvSpPr>
        <p:spPr>
          <a:xfrm>
            <a:off x="457200" y="914400"/>
            <a:ext cx="8534400" cy="5410200"/>
          </a:xfrm>
        </p:spPr>
        <p:txBody>
          <a:bodyPr>
            <a:normAutofit lnSpcReduction="10000"/>
          </a:bodyPr>
          <a:lstStyle/>
          <a:p>
            <a:r>
              <a:rPr lang="en-US" dirty="0"/>
              <a:t>Why: Clarity for certification requirements (distinguish between primary and secondary ratings)</a:t>
            </a:r>
          </a:p>
          <a:p>
            <a:r>
              <a:rPr lang="en-US" dirty="0"/>
              <a:t>All published ratings of certified products which fall within the scope of the Program shall match the ratings generated using the Participant’s Primary Catalog / Selection Rating Application listed in the AHRI Directory at the time of publication. </a:t>
            </a:r>
          </a:p>
          <a:p>
            <a:pPr lvl="1"/>
            <a:r>
              <a:rPr lang="en-US" dirty="0"/>
              <a:t>Primary Published Ratings. Ratings published using the Participant’s Primary Catalog / Selection Rating Application listed in the AHRI Directory at the time of publication.</a:t>
            </a:r>
          </a:p>
          <a:p>
            <a:pPr lvl="1"/>
            <a:r>
              <a:rPr lang="en-US" dirty="0"/>
              <a:t>Secondary Published Ratings. Ratings published using media other than the Participant’s Primary Catalog / Selection Rating Application listed in the AHRI Directory at the time of publication.  </a:t>
            </a:r>
            <a:r>
              <a:rPr lang="en-US" dirty="0">
                <a:solidFill>
                  <a:srgbClr val="FF0000"/>
                </a:solidFill>
              </a:rPr>
              <a:t>All Secondary Published Ratings shall be generated using the Participant’s Primary Catalog / Selection Rating Application listed in the AHRI Directory at the time of publication. </a:t>
            </a:r>
          </a:p>
        </p:txBody>
      </p:sp>
    </p:spTree>
    <p:extLst>
      <p:ext uri="{BB962C8B-B14F-4D97-AF65-F5344CB8AC3E}">
        <p14:creationId xmlns:p14="http://schemas.microsoft.com/office/powerpoint/2010/main" val="2267347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639762"/>
          </a:xfrm>
        </p:spPr>
        <p:txBody>
          <a:bodyPr/>
          <a:lstStyle/>
          <a:p>
            <a:r>
              <a:rPr lang="en-US" dirty="0"/>
              <a:t>Section 3.4.5.3: Use of Laboratory Instrumentation (2017)</a:t>
            </a:r>
          </a:p>
        </p:txBody>
      </p:sp>
      <p:sp>
        <p:nvSpPr>
          <p:cNvPr id="3" name="Content Placeholder 2"/>
          <p:cNvSpPr>
            <a:spLocks noGrp="1"/>
          </p:cNvSpPr>
          <p:nvPr>
            <p:ph idx="1"/>
          </p:nvPr>
        </p:nvSpPr>
        <p:spPr>
          <a:xfrm>
            <a:off x="457200" y="914400"/>
            <a:ext cx="8534400" cy="5410200"/>
          </a:xfrm>
        </p:spPr>
        <p:txBody>
          <a:bodyPr>
            <a:normAutofit/>
          </a:bodyPr>
          <a:lstStyle/>
          <a:p>
            <a:r>
              <a:rPr lang="en-US" dirty="0"/>
              <a:t>Revised to match updates to AHRI Standards 550/590 and 551/591.</a:t>
            </a:r>
          </a:p>
          <a:p>
            <a:pPr lvl="1"/>
            <a:r>
              <a:rPr lang="en-US" dirty="0"/>
              <a:t>Refer to the </a:t>
            </a:r>
            <a:r>
              <a:rPr lang="en-US" dirty="0">
                <a:hlinkClick r:id="rId3"/>
              </a:rPr>
              <a:t>Presentation on the updates from 2011 version with Addendum 3 to 2015 version</a:t>
            </a:r>
            <a:r>
              <a:rPr lang="en-US" dirty="0"/>
              <a:t> for Standard update information.</a:t>
            </a:r>
          </a:p>
          <a:p>
            <a:r>
              <a:rPr lang="en-US" dirty="0"/>
              <a:t>Added direction for pairs of instruments.</a:t>
            </a:r>
          </a:p>
          <a:p>
            <a:pPr lvl="1"/>
            <a:r>
              <a:rPr lang="en-US" dirty="0"/>
              <a:t>If the instrument is part of a pair to calculate a difference (e.g. temperature or pressure) or part of an instrument set to calculate an average (e.g. ambient air temperature or power) then the Laboratory instrumentation data shall be used for both instruments in the pair or all instruments in the instrument set. </a:t>
            </a:r>
          </a:p>
          <a:p>
            <a:r>
              <a:rPr lang="en-US" dirty="0"/>
              <a:t>(</a:t>
            </a:r>
            <a:r>
              <a:rPr lang="en-US" dirty="0" err="1"/>
              <a:t>ACCL</a:t>
            </a:r>
            <a:r>
              <a:rPr lang="en-US" dirty="0"/>
              <a:t> only) Added barometric pressure measurement comparison.</a:t>
            </a:r>
          </a:p>
        </p:txBody>
      </p:sp>
    </p:spTree>
    <p:extLst>
      <p:ext uri="{BB962C8B-B14F-4D97-AF65-F5344CB8AC3E}">
        <p14:creationId xmlns:p14="http://schemas.microsoft.com/office/powerpoint/2010/main" val="2683412835"/>
      </p:ext>
    </p:extLst>
  </p:cSld>
  <p:clrMapOvr>
    <a:masterClrMapping/>
  </p:clrMapOvr>
</p:sld>
</file>

<file path=ppt/theme/theme1.xml><?xml version="1.0" encoding="utf-8"?>
<a:theme xmlns:a="http://schemas.openxmlformats.org/drawingml/2006/main" name="Revised powerpoint template 7.18.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Revised powerpoint template 7.18.13</Template>
  <TotalTime>6922</TotalTime>
  <Words>1245</Words>
  <Application>Microsoft Office PowerPoint</Application>
  <PresentationFormat>On-screen Show (4:3)</PresentationFormat>
  <Paragraphs>114</Paragraphs>
  <Slides>16</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Revised powerpoint template 7.18.13</vt:lpstr>
      <vt:lpstr>Air-Cooled Chillers (ACCL) and Water-Cooled Chillers (WCCL) Certification Program Update</vt:lpstr>
      <vt:lpstr>Updated Sections of the ACCL and WCCL OMs (2016)</vt:lpstr>
      <vt:lpstr>Updated Sections of the ACCL and WCCL OMs (2017)</vt:lpstr>
      <vt:lpstr>Section 1.2: Custom Unit Definition (2016)</vt:lpstr>
      <vt:lpstr>Section 1.2: New Production Introduction (2016 and 2017)</vt:lpstr>
      <vt:lpstr>Section 1.2 and 3.8.8: Modular Chillers (2017)</vt:lpstr>
      <vt:lpstr>Section 1.2: Catalog / Selection Rating Application (2016)</vt:lpstr>
      <vt:lpstr>Section 1.2: Published Ratings (2016)</vt:lpstr>
      <vt:lpstr>Section 3.4.5.3: Use of Laboratory Instrumentation (2017)</vt:lpstr>
      <vt:lpstr>Section 3.5: Product Availability (2016)</vt:lpstr>
      <vt:lpstr>Section 3.5: Selection of Test Samples (2017)</vt:lpstr>
      <vt:lpstr>Section 3.8.6.3: Non-Current Catalog or Selection Rating Application Version (2017) </vt:lpstr>
      <vt:lpstr>Sections 3.11.1 and 3.11.3: 5th Point Re-Rate (2017)</vt:lpstr>
      <vt:lpstr>Sections 3.11.4 and 3.11.4.1: Re-Rate Requirements (2016)</vt:lpstr>
      <vt:lpstr>Section 4: Challenge Test Procedure (2017)</vt:lpstr>
      <vt:lpstr>Section 5.1: Publication of Certified Ratings in  Directory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Cardenas, Monica</dc:creator>
  <cp:lastModifiedBy>Prosser, Justin</cp:lastModifiedBy>
  <cp:revision>166</cp:revision>
  <cp:lastPrinted>2016-05-02T20:19:52Z</cp:lastPrinted>
  <dcterms:created xsi:type="dcterms:W3CDTF">2013-10-16T20:08:25Z</dcterms:created>
  <dcterms:modified xsi:type="dcterms:W3CDTF">2017-04-28T20:35:19Z</dcterms:modified>
</cp:coreProperties>
</file>