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11259" r:id="rId4"/>
    <p:sldId id="258" r:id="rId5"/>
    <p:sldId id="11252" r:id="rId6"/>
    <p:sldId id="11253" r:id="rId7"/>
    <p:sldId id="11256" r:id="rId8"/>
    <p:sldId id="11263" r:id="rId9"/>
    <p:sldId id="11257" r:id="rId10"/>
    <p:sldId id="11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1/3/2024</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509483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1/3/2024</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762300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1/3/2024</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37880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1/3/2024</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947041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1/3/2024</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474446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1/3/2024</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4176006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1/3/2024</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907041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1/3/2024</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636337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1/3/2024</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302667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1/3/2024</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259041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1/3/2024</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4195751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1/3/2024</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181195029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cca.org/home" TargetMode="External"/><Relationship Id="rId2" Type="http://schemas.openxmlformats.org/officeDocument/2006/relationships/hyperlink" Target="https://www.ahrinet.org/" TargetMode="External"/><Relationship Id="rId1" Type="http://schemas.openxmlformats.org/officeDocument/2006/relationships/slideLayout" Target="../slideLayouts/slideLayout2.xml"/><Relationship Id="rId6" Type="http://schemas.openxmlformats.org/officeDocument/2006/relationships/hyperlink" Target="https://www.phccweb.org/" TargetMode="External"/><Relationship Id="rId5" Type="http://schemas.openxmlformats.org/officeDocument/2006/relationships/hyperlink" Target="https://hardinet.org/" TargetMode="External"/><Relationship Id="rId4" Type="http://schemas.openxmlformats.org/officeDocument/2006/relationships/hyperlink" Target="https://egia.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6E3E85EF-A34A-4A2B-9DF9-F378598EAE86}"/>
              </a:ext>
            </a:extLst>
          </p:cNvPr>
          <p:cNvSpPr>
            <a:spLocks noGrp="1"/>
          </p:cNvSpPr>
          <p:nvPr>
            <p:ph type="ctrTitle"/>
          </p:nvPr>
        </p:nvSpPr>
        <p:spPr>
          <a:xfrm>
            <a:off x="530351" y="532557"/>
            <a:ext cx="4578543" cy="2568152"/>
          </a:xfrm>
        </p:spPr>
        <p:txBody>
          <a:bodyPr>
            <a:normAutofit fontScale="90000"/>
          </a:bodyPr>
          <a:lstStyle/>
          <a:p>
            <a:pPr>
              <a:lnSpc>
                <a:spcPct val="90000"/>
              </a:lnSpc>
            </a:pPr>
            <a:br>
              <a:rPr lang="en-US" sz="2800" dirty="0">
                <a:effectLst/>
                <a:latin typeface="Calibri" panose="020F0502020204030204" pitchFamily="34" charset="0"/>
                <a:ea typeface="Calibri" panose="020F0502020204030204" pitchFamily="34" charset="0"/>
              </a:rPr>
            </a:br>
            <a:br>
              <a:rPr lang="en-US" sz="3600" dirty="0">
                <a:effectLst/>
                <a:latin typeface="Calibri" panose="020F0502020204030204" pitchFamily="34" charset="0"/>
                <a:ea typeface="Calibri" panose="020F0502020204030204" pitchFamily="34" charset="0"/>
              </a:rPr>
            </a:br>
            <a:r>
              <a:rPr lang="en-US" sz="3600" dirty="0">
                <a:effectLst/>
                <a:ea typeface="Calibri" panose="020F0502020204030204" pitchFamily="34" charset="0"/>
              </a:rPr>
              <a:t>An Update on </a:t>
            </a:r>
            <a:br>
              <a:rPr lang="en-US" sz="3600" dirty="0">
                <a:effectLst/>
                <a:ea typeface="Calibri" panose="020F0502020204030204" pitchFamily="34" charset="0"/>
              </a:rPr>
            </a:br>
            <a:r>
              <a:rPr lang="en-US" sz="3600" dirty="0">
                <a:effectLst/>
                <a:ea typeface="Calibri" panose="020F0502020204030204" pitchFamily="34" charset="0"/>
              </a:rPr>
              <a:t>Inflation Reduction Act HVACR and Water Heating Incentives</a:t>
            </a:r>
            <a:endParaRPr lang="en-US" sz="3600" dirty="0"/>
          </a:p>
        </p:txBody>
      </p:sp>
      <p:sp>
        <p:nvSpPr>
          <p:cNvPr id="3" name="Subtitle 2">
            <a:extLst>
              <a:ext uri="{FF2B5EF4-FFF2-40B4-BE49-F238E27FC236}">
                <a16:creationId xmlns:a16="http://schemas.microsoft.com/office/drawing/2014/main" id="{7CB11730-8114-4F48-97EF-6350990E5D8F}"/>
              </a:ext>
            </a:extLst>
          </p:cNvPr>
          <p:cNvSpPr>
            <a:spLocks noGrp="1"/>
          </p:cNvSpPr>
          <p:nvPr>
            <p:ph type="subTitle" idx="1"/>
          </p:nvPr>
        </p:nvSpPr>
        <p:spPr>
          <a:xfrm>
            <a:off x="530352" y="3509963"/>
            <a:ext cx="4114800" cy="2215152"/>
          </a:xfrm>
        </p:spPr>
        <p:txBody>
          <a:bodyPr>
            <a:normAutofit/>
          </a:bodyPr>
          <a:lstStyle/>
          <a:p>
            <a:r>
              <a:rPr lang="en-US" dirty="0">
                <a:latin typeface="+mj-lt"/>
              </a:rPr>
              <a:t>January 22, 2024</a:t>
            </a:r>
          </a:p>
        </p:txBody>
      </p:sp>
      <p:sp>
        <p:nvSpPr>
          <p:cNvPr id="35" name="Freeform: Shape 34">
            <a:extLst>
              <a:ext uri="{FF2B5EF4-FFF2-40B4-BE49-F238E27FC236}">
                <a16:creationId xmlns:a16="http://schemas.microsoft.com/office/drawing/2014/main" id="{752C2BA4-3BBE-4D22-A0D9-8D2A7B8F1C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918708"/>
            <a:ext cx="4187283" cy="93929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Icon&#10;&#10;Description automatically generated">
            <a:extLst>
              <a:ext uri="{FF2B5EF4-FFF2-40B4-BE49-F238E27FC236}">
                <a16:creationId xmlns:a16="http://schemas.microsoft.com/office/drawing/2014/main" id="{6A0CDDE2-0ED7-6318-02FB-FB9C9B19D402}"/>
              </a:ext>
            </a:extLst>
          </p:cNvPr>
          <p:cNvPicPr>
            <a:picLocks noChangeAspect="1"/>
          </p:cNvPicPr>
          <p:nvPr/>
        </p:nvPicPr>
        <p:blipFill rotWithShape="1">
          <a:blip r:embed="rId2"/>
          <a:srcRect l="14318" r="10656" b="-1"/>
          <a:stretch/>
        </p:blipFill>
        <p:spPr>
          <a:xfrm>
            <a:off x="5334000" y="10"/>
            <a:ext cx="6858000" cy="6855654"/>
          </a:xfrm>
          <a:prstGeom prst="rect">
            <a:avLst/>
          </a:prstGeom>
        </p:spPr>
      </p:pic>
      <p:sp>
        <p:nvSpPr>
          <p:cNvPr id="37" name="Freeform: Shape 36">
            <a:extLst>
              <a:ext uri="{FF2B5EF4-FFF2-40B4-BE49-F238E27FC236}">
                <a16:creationId xmlns:a16="http://schemas.microsoft.com/office/drawing/2014/main" id="{82AA7049-B18D-49D6-AD7D-DBB9E19FB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713190" y="-534982"/>
            <a:ext cx="943826" cy="2013794"/>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oup 38">
            <a:extLst>
              <a:ext uri="{FF2B5EF4-FFF2-40B4-BE49-F238E27FC236}">
                <a16:creationId xmlns:a16="http://schemas.microsoft.com/office/drawing/2014/main" id="{3850DB66-16D1-4953-A6E3-FCA3DC5F27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35690" y="328232"/>
            <a:ext cx="886142" cy="693398"/>
            <a:chOff x="10948005" y="3379098"/>
            <a:chExt cx="868640" cy="679702"/>
          </a:xfrm>
          <a:solidFill>
            <a:schemeClr val="accent6"/>
          </a:solidFill>
        </p:grpSpPr>
        <p:sp>
          <p:nvSpPr>
            <p:cNvPr id="40" name="Freeform: Shape 39">
              <a:extLst>
                <a:ext uri="{FF2B5EF4-FFF2-40B4-BE49-F238E27FC236}">
                  <a16:creationId xmlns:a16="http://schemas.microsoft.com/office/drawing/2014/main" id="{D698AB2F-1D17-4249-81CB-9A41D46B8E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1" name="Freeform: Shape 40">
              <a:extLst>
                <a:ext uri="{FF2B5EF4-FFF2-40B4-BE49-F238E27FC236}">
                  <a16:creationId xmlns:a16="http://schemas.microsoft.com/office/drawing/2014/main" id="{F5301961-8687-4ADB-8043-4065F470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42" name="Graphic 15">
              <a:extLst>
                <a:ext uri="{FF2B5EF4-FFF2-40B4-BE49-F238E27FC236}">
                  <a16:creationId xmlns:a16="http://schemas.microsoft.com/office/drawing/2014/main" id="{9DC20816-893A-4201-AA91-22F71E46F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43" name="Graphic 15">
              <a:extLst>
                <a:ext uri="{FF2B5EF4-FFF2-40B4-BE49-F238E27FC236}">
                  <a16:creationId xmlns:a16="http://schemas.microsoft.com/office/drawing/2014/main" id="{866D1F4E-BA21-44F3-A97A-E979C5FE7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B35EADCB-1DB5-4B69-892B-14567F5280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aphic 78">
            <a:extLst>
              <a:ext uri="{FF2B5EF4-FFF2-40B4-BE49-F238E27FC236}">
                <a16:creationId xmlns:a16="http://schemas.microsoft.com/office/drawing/2014/main" id="{06B4C967-D337-479B-87CA-7587B7FCFF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352" y="3267662"/>
            <a:ext cx="972241" cy="45718"/>
            <a:chOff x="4886325" y="3371754"/>
            <a:chExt cx="2418492" cy="113728"/>
          </a:xfrm>
          <a:solidFill>
            <a:schemeClr val="accent1"/>
          </a:solidFill>
        </p:grpSpPr>
        <p:sp>
          <p:nvSpPr>
            <p:cNvPr id="47" name="Graphic 78">
              <a:extLst>
                <a:ext uri="{FF2B5EF4-FFF2-40B4-BE49-F238E27FC236}">
                  <a16:creationId xmlns:a16="http://schemas.microsoft.com/office/drawing/2014/main" id="{6EF1A9DB-7052-4254-8534-9AAED6F6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48" name="Graphic 78">
              <a:extLst>
                <a:ext uri="{FF2B5EF4-FFF2-40B4-BE49-F238E27FC236}">
                  <a16:creationId xmlns:a16="http://schemas.microsoft.com/office/drawing/2014/main" id="{55D44775-F9E3-4142-8CDB-277AEF2F38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49" name="Graphic 78">
                <a:extLst>
                  <a:ext uri="{FF2B5EF4-FFF2-40B4-BE49-F238E27FC236}">
                    <a16:creationId xmlns:a16="http://schemas.microsoft.com/office/drawing/2014/main" id="{93BB9C83-6DC3-450C-BFAD-0CB5EAD294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50" name="Graphic 78">
                <a:extLst>
                  <a:ext uri="{FF2B5EF4-FFF2-40B4-BE49-F238E27FC236}">
                    <a16:creationId xmlns:a16="http://schemas.microsoft.com/office/drawing/2014/main" id="{4E01AF91-A65B-4AE1-96C9-4168BD8F90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51" name="Graphic 78">
                <a:extLst>
                  <a:ext uri="{FF2B5EF4-FFF2-40B4-BE49-F238E27FC236}">
                    <a16:creationId xmlns:a16="http://schemas.microsoft.com/office/drawing/2014/main" id="{0AD45C08-DFB9-441F-A901-BCB9B0305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52" name="Graphic 78">
                <a:extLst>
                  <a:ext uri="{FF2B5EF4-FFF2-40B4-BE49-F238E27FC236}">
                    <a16:creationId xmlns:a16="http://schemas.microsoft.com/office/drawing/2014/main" id="{E05BEC0E-4EE4-42C4-BF0B-15F9AC518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919893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5" name="Freeform: Shape 54">
            <a:extLst>
              <a:ext uri="{FF2B5EF4-FFF2-40B4-BE49-F238E27FC236}">
                <a16:creationId xmlns:a16="http://schemas.microsoft.com/office/drawing/2014/main" id="{435959F4-53DA-47FF-BC24-1E5B75C69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57" name="Group 56">
            <a:extLst>
              <a:ext uri="{FF2B5EF4-FFF2-40B4-BE49-F238E27FC236}">
                <a16:creationId xmlns:a16="http://schemas.microsoft.com/office/drawing/2014/main" id="{A7CF83E8-F6F0-41E3-B580-7412A04DDF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58" name="Freeform: Shape 57">
              <a:extLst>
                <a:ext uri="{FF2B5EF4-FFF2-40B4-BE49-F238E27FC236}">
                  <a16:creationId xmlns:a16="http://schemas.microsoft.com/office/drawing/2014/main" id="{1A0B6DBB-705D-48D0-842C-F9DFA7684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9" name="Freeform: Shape 58">
              <a:extLst>
                <a:ext uri="{FF2B5EF4-FFF2-40B4-BE49-F238E27FC236}">
                  <a16:creationId xmlns:a16="http://schemas.microsoft.com/office/drawing/2014/main" id="{C194A764-16E1-4D0D-9357-76F80E60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0" name="Freeform: Shape 59">
              <a:extLst>
                <a:ext uri="{FF2B5EF4-FFF2-40B4-BE49-F238E27FC236}">
                  <a16:creationId xmlns:a16="http://schemas.microsoft.com/office/drawing/2014/main" id="{115B7F3F-A40D-4F24-8536-E2420B4332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1" name="Graphic 12">
              <a:extLst>
                <a:ext uri="{FF2B5EF4-FFF2-40B4-BE49-F238E27FC236}">
                  <a16:creationId xmlns:a16="http://schemas.microsoft.com/office/drawing/2014/main" id="{CEF42844-A829-4ED2-A360-63BB2A7C4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62" name="Graphic 15">
              <a:extLst>
                <a:ext uri="{FF2B5EF4-FFF2-40B4-BE49-F238E27FC236}">
                  <a16:creationId xmlns:a16="http://schemas.microsoft.com/office/drawing/2014/main" id="{57B23B52-A1C3-44EF-BC11-9094A0DA1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63" name="Graphic 15">
              <a:extLst>
                <a:ext uri="{FF2B5EF4-FFF2-40B4-BE49-F238E27FC236}">
                  <a16:creationId xmlns:a16="http://schemas.microsoft.com/office/drawing/2014/main" id="{064E08E5-DA92-4CF2-A0BF-E34180022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7A222560-E657-4CAE-B667-7BE9E224B2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Freeform: Shape 65">
            <a:extLst>
              <a:ext uri="{FF2B5EF4-FFF2-40B4-BE49-F238E27FC236}">
                <a16:creationId xmlns:a16="http://schemas.microsoft.com/office/drawing/2014/main" id="{59226104-0061-4319-8237-9C001BF85D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8"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69" name="Graphic 78">
              <a:extLst>
                <a:ext uri="{FF2B5EF4-FFF2-40B4-BE49-F238E27FC236}">
                  <a16:creationId xmlns:a16="http://schemas.microsoft.com/office/drawing/2014/main" id="{5E279D86-4533-45F1-B0AA-D237399A5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70" name="Graphic 78">
              <a:extLst>
                <a:ext uri="{FF2B5EF4-FFF2-40B4-BE49-F238E27FC236}">
                  <a16:creationId xmlns:a16="http://schemas.microsoft.com/office/drawing/2014/main" id="{764FD722-CB31-4326-ADD8-CBA52FD1FF5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71" name="Graphic 78">
                <a:extLst>
                  <a:ext uri="{FF2B5EF4-FFF2-40B4-BE49-F238E27FC236}">
                    <a16:creationId xmlns:a16="http://schemas.microsoft.com/office/drawing/2014/main" id="{24E4BCEC-8B0A-444E-8509-1B3BB0449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72" name="Graphic 78">
                <a:extLst>
                  <a:ext uri="{FF2B5EF4-FFF2-40B4-BE49-F238E27FC236}">
                    <a16:creationId xmlns:a16="http://schemas.microsoft.com/office/drawing/2014/main" id="{9DB36622-1DC7-4B17-8984-588BA8999F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73" name="Graphic 78">
                <a:extLst>
                  <a:ext uri="{FF2B5EF4-FFF2-40B4-BE49-F238E27FC236}">
                    <a16:creationId xmlns:a16="http://schemas.microsoft.com/office/drawing/2014/main" id="{51B97AF0-1974-42B9-B5FC-A332C52E82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74" name="Graphic 78">
                <a:extLst>
                  <a:ext uri="{FF2B5EF4-FFF2-40B4-BE49-F238E27FC236}">
                    <a16:creationId xmlns:a16="http://schemas.microsoft.com/office/drawing/2014/main" id="{95A298AD-BE5D-4BE1-8CDF-DBFB42D63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useBgFill="1">
        <p:nvSpPr>
          <p:cNvPr id="76" name="Rectangle 75">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8" name="Freeform: Shape 77">
            <a:extLst>
              <a:ext uri="{FF2B5EF4-FFF2-40B4-BE49-F238E27FC236}">
                <a16:creationId xmlns:a16="http://schemas.microsoft.com/office/drawing/2014/main" id="{D1DEB8A1-0BB8-48FD-8739-36D42B5F2E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45620" y="-21648"/>
            <a:ext cx="1446380" cy="2080204"/>
          </a:xfrm>
          <a:custGeom>
            <a:avLst/>
            <a:gdLst>
              <a:gd name="connsiteX0" fmla="*/ 0 w 2331138"/>
              <a:gd name="connsiteY0" fmla="*/ 0 h 3352676"/>
              <a:gd name="connsiteX1" fmla="*/ 2331138 w 2331138"/>
              <a:gd name="connsiteY1" fmla="*/ 0 h 3352676"/>
              <a:gd name="connsiteX2" fmla="*/ 2331138 w 2331138"/>
              <a:gd name="connsiteY2" fmla="*/ 3352676 h 3352676"/>
              <a:gd name="connsiteX3" fmla="*/ 2097210 w 2331138"/>
              <a:gd name="connsiteY3" fmla="*/ 3226228 h 3352676"/>
              <a:gd name="connsiteX4" fmla="*/ 214881 w 2331138"/>
              <a:gd name="connsiteY4" fmla="*/ 1176738 h 3352676"/>
              <a:gd name="connsiteX5" fmla="*/ 1129 w 2331138"/>
              <a:gd name="connsiteY5" fmla="*/ 67475 h 335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1138" h="3352676">
                <a:moveTo>
                  <a:pt x="0" y="0"/>
                </a:moveTo>
                <a:lnTo>
                  <a:pt x="2331138" y="0"/>
                </a:lnTo>
                <a:lnTo>
                  <a:pt x="2331138" y="3352676"/>
                </a:lnTo>
                <a:lnTo>
                  <a:pt x="2097210" y="3226228"/>
                </a:lnTo>
                <a:cubicBezTo>
                  <a:pt x="1273150" y="2744079"/>
                  <a:pt x="560886" y="2027200"/>
                  <a:pt x="214881" y="1176738"/>
                </a:cubicBezTo>
                <a:cubicBezTo>
                  <a:pt x="72781" y="827511"/>
                  <a:pt x="14297" y="430630"/>
                  <a:pt x="1129" y="67475"/>
                </a:cubicBezTo>
                <a:close/>
              </a:path>
            </a:pathLst>
          </a:custGeom>
          <a:solidFill>
            <a:schemeClr val="accent3">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80" name="Graphic 78">
            <a:extLst>
              <a:ext uri="{FF2B5EF4-FFF2-40B4-BE49-F238E27FC236}">
                <a16:creationId xmlns:a16="http://schemas.microsoft.com/office/drawing/2014/main" id="{06B4C967-D337-479B-87CA-7587B7FCFF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64000" y="3267662"/>
            <a:ext cx="972241" cy="45718"/>
            <a:chOff x="4886325" y="3371754"/>
            <a:chExt cx="2418492" cy="113728"/>
          </a:xfrm>
          <a:solidFill>
            <a:schemeClr val="accent1"/>
          </a:solidFill>
        </p:grpSpPr>
        <p:sp>
          <p:nvSpPr>
            <p:cNvPr id="81" name="Graphic 78">
              <a:extLst>
                <a:ext uri="{FF2B5EF4-FFF2-40B4-BE49-F238E27FC236}">
                  <a16:creationId xmlns:a16="http://schemas.microsoft.com/office/drawing/2014/main" id="{6EF1A9DB-7052-4254-8534-9AAED6F6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2" name="Graphic 78">
              <a:extLst>
                <a:ext uri="{FF2B5EF4-FFF2-40B4-BE49-F238E27FC236}">
                  <a16:creationId xmlns:a16="http://schemas.microsoft.com/office/drawing/2014/main" id="{55D44775-F9E3-4142-8CDB-277AEF2F38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83" name="Graphic 78">
                <a:extLst>
                  <a:ext uri="{FF2B5EF4-FFF2-40B4-BE49-F238E27FC236}">
                    <a16:creationId xmlns:a16="http://schemas.microsoft.com/office/drawing/2014/main" id="{93BB9C83-6DC3-450C-BFAD-0CB5EAD294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84" name="Graphic 78">
                <a:extLst>
                  <a:ext uri="{FF2B5EF4-FFF2-40B4-BE49-F238E27FC236}">
                    <a16:creationId xmlns:a16="http://schemas.microsoft.com/office/drawing/2014/main" id="{4E01AF91-A65B-4AE1-96C9-4168BD8F90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85" name="Graphic 78">
                <a:extLst>
                  <a:ext uri="{FF2B5EF4-FFF2-40B4-BE49-F238E27FC236}">
                    <a16:creationId xmlns:a16="http://schemas.microsoft.com/office/drawing/2014/main" id="{0AD45C08-DFB9-441F-A901-BCB9B0305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86" name="Graphic 78">
                <a:extLst>
                  <a:ext uri="{FF2B5EF4-FFF2-40B4-BE49-F238E27FC236}">
                    <a16:creationId xmlns:a16="http://schemas.microsoft.com/office/drawing/2014/main" id="{E05BEC0E-4EE4-42C4-BF0B-15F9AC518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88" name="Freeform: Shape 87">
            <a:extLst>
              <a:ext uri="{FF2B5EF4-FFF2-40B4-BE49-F238E27FC236}">
                <a16:creationId xmlns:a16="http://schemas.microsoft.com/office/drawing/2014/main" id="{8E888BFA-FA2E-44AF-9D7B-16D609CD4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2911"/>
            <a:ext cx="4238069" cy="4005090"/>
          </a:xfrm>
          <a:custGeom>
            <a:avLst/>
            <a:gdLst>
              <a:gd name="connsiteX0" fmla="*/ 0 w 4238069"/>
              <a:gd name="connsiteY0" fmla="*/ 0 h 1903025"/>
              <a:gd name="connsiteX1" fmla="*/ 113310 w 4238069"/>
              <a:gd name="connsiteY1" fmla="*/ 8960 h 1903025"/>
              <a:gd name="connsiteX2" fmla="*/ 291503 w 4238069"/>
              <a:gd name="connsiteY2" fmla="*/ 37000 h 1903025"/>
              <a:gd name="connsiteX3" fmla="*/ 3082930 w 4238069"/>
              <a:gd name="connsiteY3" fmla="*/ 1104916 h 1903025"/>
              <a:gd name="connsiteX4" fmla="*/ 3881548 w 4238069"/>
              <a:gd name="connsiteY4" fmla="*/ 1668276 h 1903025"/>
              <a:gd name="connsiteX5" fmla="*/ 4238069 w 4238069"/>
              <a:gd name="connsiteY5" fmla="*/ 1903025 h 1903025"/>
              <a:gd name="connsiteX6" fmla="*/ 0 w 4238069"/>
              <a:gd name="connsiteY6" fmla="*/ 1903025 h 19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8069" h="1903025">
                <a:moveTo>
                  <a:pt x="0" y="0"/>
                </a:moveTo>
                <a:lnTo>
                  <a:pt x="113310" y="8960"/>
                </a:lnTo>
                <a:cubicBezTo>
                  <a:pt x="173365" y="16155"/>
                  <a:pt x="232870" y="25632"/>
                  <a:pt x="291503" y="37000"/>
                </a:cubicBezTo>
                <a:cubicBezTo>
                  <a:pt x="1250780" y="222537"/>
                  <a:pt x="2264787" y="499636"/>
                  <a:pt x="3082930" y="1104916"/>
                </a:cubicBezTo>
                <a:cubicBezTo>
                  <a:pt x="3348371" y="1301283"/>
                  <a:pt x="3614239" y="1488349"/>
                  <a:pt x="3881548" y="1668276"/>
                </a:cubicBezTo>
                <a:lnTo>
                  <a:pt x="4238069" y="1903025"/>
                </a:lnTo>
                <a:lnTo>
                  <a:pt x="0" y="1903025"/>
                </a:lnTo>
                <a:close/>
              </a:path>
            </a:pathLst>
          </a:custGeom>
          <a:solidFill>
            <a:schemeClr val="tx2">
              <a:lumMod val="40000"/>
              <a:lumOff val="6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3B41D3-979F-42A6-B0D6-70E846B8702E}"/>
              </a:ext>
            </a:extLst>
          </p:cNvPr>
          <p:cNvSpPr>
            <a:spLocks noGrp="1"/>
          </p:cNvSpPr>
          <p:nvPr>
            <p:ph type="title"/>
          </p:nvPr>
        </p:nvSpPr>
        <p:spPr>
          <a:xfrm>
            <a:off x="4064000" y="1122363"/>
            <a:ext cx="6539274" cy="1978346"/>
          </a:xfrm>
        </p:spPr>
        <p:txBody>
          <a:bodyPr vert="horz" lIns="91440" tIns="45720" rIns="91440" bIns="45720" rtlCol="0" anchor="b">
            <a:normAutofit/>
          </a:bodyPr>
          <a:lstStyle/>
          <a:p>
            <a:r>
              <a:rPr lang="en-US" sz="7200" dirty="0"/>
              <a:t>Thank you!</a:t>
            </a:r>
          </a:p>
        </p:txBody>
      </p:sp>
      <p:grpSp>
        <p:nvGrpSpPr>
          <p:cNvPr id="90" name="Group 89">
            <a:extLst>
              <a:ext uri="{FF2B5EF4-FFF2-40B4-BE49-F238E27FC236}">
                <a16:creationId xmlns:a16="http://schemas.microsoft.com/office/drawing/2014/main" id="{67CE019E-45F4-43D5-9AB7-9B668C6E6A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458881" y="3428995"/>
            <a:ext cx="886141" cy="802496"/>
            <a:chOff x="10948005" y="3272152"/>
            <a:chExt cx="868640" cy="786648"/>
          </a:xfrm>
          <a:solidFill>
            <a:schemeClr val="tx2">
              <a:lumMod val="60000"/>
              <a:lumOff val="40000"/>
            </a:schemeClr>
          </a:solidFill>
        </p:grpSpPr>
        <p:sp>
          <p:nvSpPr>
            <p:cNvPr id="91" name="Freeform: Shape 90">
              <a:extLst>
                <a:ext uri="{FF2B5EF4-FFF2-40B4-BE49-F238E27FC236}">
                  <a16:creationId xmlns:a16="http://schemas.microsoft.com/office/drawing/2014/main" id="{EC480AF2-3BB1-4050-B21E-AB449FE507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92" name="Freeform: Shape 91">
              <a:extLst>
                <a:ext uri="{FF2B5EF4-FFF2-40B4-BE49-F238E27FC236}">
                  <a16:creationId xmlns:a16="http://schemas.microsoft.com/office/drawing/2014/main" id="{B3E90887-79C9-41C0-B858-2F1BBDB0D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93" name="Freeform: Shape 92">
              <a:extLst>
                <a:ext uri="{FF2B5EF4-FFF2-40B4-BE49-F238E27FC236}">
                  <a16:creationId xmlns:a16="http://schemas.microsoft.com/office/drawing/2014/main" id="{98C19F66-7FD5-40E7-9815-B07EFECA60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94" name="Graphic 12">
              <a:extLst>
                <a:ext uri="{FF2B5EF4-FFF2-40B4-BE49-F238E27FC236}">
                  <a16:creationId xmlns:a16="http://schemas.microsoft.com/office/drawing/2014/main" id="{D5C72724-3286-4EB9-9914-3494FBE16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95" name="Graphic 15">
              <a:extLst>
                <a:ext uri="{FF2B5EF4-FFF2-40B4-BE49-F238E27FC236}">
                  <a16:creationId xmlns:a16="http://schemas.microsoft.com/office/drawing/2014/main" id="{932523A8-D1B0-4E30-B39D-0D5333498E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96" name="Graphic 15">
              <a:extLst>
                <a:ext uri="{FF2B5EF4-FFF2-40B4-BE49-F238E27FC236}">
                  <a16:creationId xmlns:a16="http://schemas.microsoft.com/office/drawing/2014/main" id="{2FA0DBAA-ACBC-42C4-88B2-1EBB6EC00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51AE6197-E637-4088-81E6-76DCE41A5C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1372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5B3C6-9A22-402F-BECB-539A89822DD5}"/>
              </a:ext>
            </a:extLst>
          </p:cNvPr>
          <p:cNvSpPr>
            <a:spLocks noGrp="1"/>
          </p:cNvSpPr>
          <p:nvPr>
            <p:ph type="title"/>
          </p:nvPr>
        </p:nvSpPr>
        <p:spPr/>
        <p:txBody>
          <a:bodyPr/>
          <a:lstStyle/>
          <a:p>
            <a:r>
              <a:rPr lang="en-US" dirty="0"/>
              <a:t>Welcome and Introductions</a:t>
            </a:r>
          </a:p>
        </p:txBody>
      </p:sp>
      <p:sp>
        <p:nvSpPr>
          <p:cNvPr id="3" name="Content Placeholder 2">
            <a:extLst>
              <a:ext uri="{FF2B5EF4-FFF2-40B4-BE49-F238E27FC236}">
                <a16:creationId xmlns:a16="http://schemas.microsoft.com/office/drawing/2014/main" id="{D0DAC0D3-E7A4-4662-B59D-9B7E2AFAD66C}"/>
              </a:ext>
            </a:extLst>
          </p:cNvPr>
          <p:cNvSpPr>
            <a:spLocks noGrp="1"/>
          </p:cNvSpPr>
          <p:nvPr>
            <p:ph idx="1"/>
          </p:nvPr>
        </p:nvSpPr>
        <p:spPr>
          <a:xfrm>
            <a:off x="260059" y="2521885"/>
            <a:ext cx="11803310" cy="3934671"/>
          </a:xfrm>
        </p:spPr>
        <p:txBody>
          <a:bodyPr>
            <a:normAutofit/>
          </a:bodyPr>
          <a:lstStyle/>
          <a:p>
            <a:pPr>
              <a:spcBef>
                <a:spcPts val="0"/>
              </a:spcBef>
            </a:pPr>
            <a:r>
              <a:rPr lang="en-US" b="1" dirty="0"/>
              <a:t>Moderator:	</a:t>
            </a:r>
            <a:r>
              <a:rPr lang="en-US" b="1" dirty="0">
                <a:solidFill>
                  <a:schemeClr val="accent2"/>
                </a:solidFill>
              </a:rPr>
              <a:t>Samantha Slater, </a:t>
            </a:r>
            <a:r>
              <a:rPr lang="en-US" b="1" dirty="0">
                <a:solidFill>
                  <a:schemeClr val="accent2"/>
                </a:solidFill>
                <a:hlinkClick r:id="rId2"/>
              </a:rPr>
              <a:t>Air-Conditioning, Heating &amp; Refrigeration Institute </a:t>
            </a:r>
            <a:endParaRPr lang="en-US" b="1" dirty="0">
              <a:solidFill>
                <a:schemeClr val="accent2"/>
              </a:solidFill>
            </a:endParaRPr>
          </a:p>
          <a:p>
            <a:pPr>
              <a:lnSpc>
                <a:spcPct val="110000"/>
              </a:lnSpc>
              <a:spcBef>
                <a:spcPts val="0"/>
              </a:spcBef>
            </a:pPr>
            <a:br>
              <a:rPr lang="en-US" b="1" dirty="0"/>
            </a:br>
            <a:endParaRPr lang="en-US" b="1" dirty="0">
              <a:solidFill>
                <a:schemeClr val="accent2"/>
              </a:solidFill>
            </a:endParaRPr>
          </a:p>
          <a:p>
            <a:pPr>
              <a:lnSpc>
                <a:spcPct val="110000"/>
              </a:lnSpc>
              <a:spcBef>
                <a:spcPts val="0"/>
              </a:spcBef>
            </a:pPr>
            <a:r>
              <a:rPr lang="en-US" b="1" dirty="0"/>
              <a:t>Speakers: 	</a:t>
            </a:r>
            <a:r>
              <a:rPr lang="en-US" b="1" dirty="0">
                <a:solidFill>
                  <a:schemeClr val="accent2"/>
                </a:solidFill>
              </a:rPr>
              <a:t>Barton James, </a:t>
            </a:r>
            <a:r>
              <a:rPr lang="en-US" b="1" dirty="0">
                <a:solidFill>
                  <a:schemeClr val="accent2"/>
                </a:solidFill>
                <a:hlinkClick r:id="rId3"/>
              </a:rPr>
              <a:t>Air Conditioning Contractors of America  </a:t>
            </a:r>
            <a:endParaRPr lang="en-US" b="1" dirty="0">
              <a:solidFill>
                <a:schemeClr val="accent2"/>
              </a:solidFill>
            </a:endParaRPr>
          </a:p>
          <a:p>
            <a:pPr>
              <a:lnSpc>
                <a:spcPct val="110000"/>
              </a:lnSpc>
              <a:spcBef>
                <a:spcPts val="0"/>
              </a:spcBef>
            </a:pPr>
            <a:r>
              <a:rPr lang="en-US" b="1" dirty="0">
                <a:solidFill>
                  <a:schemeClr val="accent2"/>
                </a:solidFill>
              </a:rPr>
              <a:t>		Eric Hatton, </a:t>
            </a:r>
            <a:r>
              <a:rPr lang="en-US" b="1" i="0" dirty="0">
                <a:solidFill>
                  <a:srgbClr val="4D5156"/>
                </a:solidFill>
                <a:effectLst/>
                <a:hlinkClick r:id="rId4"/>
              </a:rPr>
              <a:t>Electric &amp; Gas Industries Association</a:t>
            </a:r>
            <a:br>
              <a:rPr lang="en-US" b="1" dirty="0">
                <a:solidFill>
                  <a:schemeClr val="accent2"/>
                </a:solidFill>
              </a:rPr>
            </a:br>
            <a:r>
              <a:rPr lang="en-US" b="1" dirty="0">
                <a:solidFill>
                  <a:schemeClr val="accent2"/>
                </a:solidFill>
              </a:rPr>
              <a:t>		Alex Ayers, </a:t>
            </a:r>
            <a:r>
              <a:rPr lang="en-US" b="1" dirty="0">
                <a:solidFill>
                  <a:schemeClr val="accent2"/>
                </a:solidFill>
                <a:hlinkClick r:id="rId5"/>
              </a:rPr>
              <a:t>Heating Air-conditioning &amp; Refrigeration Distributors International</a:t>
            </a:r>
            <a:br>
              <a:rPr lang="en-US" b="1" dirty="0">
                <a:solidFill>
                  <a:schemeClr val="accent2"/>
                </a:solidFill>
              </a:rPr>
            </a:br>
            <a:r>
              <a:rPr lang="en-US" b="1" dirty="0">
                <a:solidFill>
                  <a:schemeClr val="accent2"/>
                </a:solidFill>
              </a:rPr>
              <a:t>		Chuck White, </a:t>
            </a:r>
            <a:r>
              <a:rPr lang="en-US" b="1" dirty="0">
                <a:solidFill>
                  <a:schemeClr val="accent2"/>
                </a:solidFill>
                <a:hlinkClick r:id="rId6"/>
              </a:rPr>
              <a:t>Plumbing-Heating-Cooling Contractors—National Association</a:t>
            </a:r>
            <a:br>
              <a:rPr lang="en-US" b="1" dirty="0">
                <a:solidFill>
                  <a:schemeClr val="accent2"/>
                </a:solidFill>
              </a:rPr>
            </a:br>
            <a:r>
              <a:rPr lang="en-US" b="1" dirty="0">
                <a:solidFill>
                  <a:schemeClr val="accent2"/>
                </a:solidFill>
              </a:rPr>
              <a:t>	</a:t>
            </a:r>
            <a:endParaRPr lang="en-US" sz="2400" b="1" dirty="0">
              <a:solidFill>
                <a:schemeClr val="accent2"/>
              </a:solidFill>
            </a:endParaRPr>
          </a:p>
          <a:p>
            <a:pPr>
              <a:lnSpc>
                <a:spcPct val="110000"/>
              </a:lnSpc>
              <a:spcBef>
                <a:spcPts val="0"/>
              </a:spcBef>
            </a:pPr>
            <a:endParaRPr lang="en-US" sz="2400" b="1" dirty="0">
              <a:solidFill>
                <a:schemeClr val="accent2"/>
              </a:solidFill>
            </a:endParaRPr>
          </a:p>
          <a:p>
            <a:pPr>
              <a:spcBef>
                <a:spcPts val="0"/>
              </a:spcBef>
            </a:pPr>
            <a:r>
              <a:rPr lang="en-US" sz="1600" b="1" i="1" dirty="0">
                <a:solidFill>
                  <a:srgbClr val="FF0000"/>
                </a:solidFill>
                <a:effectLst/>
                <a:ea typeface="Calibri" panose="020F0502020204030204" pitchFamily="34" charset="0"/>
                <a:cs typeface="Arial" panose="020B0604020202020204" pitchFamily="34" charset="0"/>
              </a:rPr>
              <a:t>*The information in this presentation does not, and is </a:t>
            </a:r>
            <a:r>
              <a:rPr lang="en-US" sz="1600" b="1" i="1" dirty="0">
                <a:solidFill>
                  <a:srgbClr val="FF0000"/>
                </a:solidFill>
                <a:ea typeface="Calibri" panose="020F0502020204030204" pitchFamily="34" charset="0"/>
                <a:cs typeface="Arial" panose="020B0604020202020204" pitchFamily="34" charset="0"/>
              </a:rPr>
              <a:t>not intended to, constitute tax advice or legal advice.  </a:t>
            </a:r>
            <a:br>
              <a:rPr lang="en-US" sz="1600" b="1" i="1" dirty="0">
                <a:solidFill>
                  <a:srgbClr val="FF0000"/>
                </a:solidFill>
                <a:ea typeface="Calibri" panose="020F0502020204030204" pitchFamily="34" charset="0"/>
                <a:cs typeface="Arial" panose="020B0604020202020204" pitchFamily="34" charset="0"/>
              </a:rPr>
            </a:br>
            <a:r>
              <a:rPr lang="en-US" sz="1600" b="1" i="1" dirty="0">
                <a:solidFill>
                  <a:srgbClr val="FF0000"/>
                </a:solidFill>
                <a:ea typeface="Calibri" panose="020F0502020204030204" pitchFamily="34" charset="0"/>
                <a:cs typeface="Arial" panose="020B0604020202020204" pitchFamily="34" charset="0"/>
              </a:rPr>
              <a:t>All information is for general information purposes only. </a:t>
            </a:r>
            <a:r>
              <a:rPr lang="en-US" sz="1600" b="1" i="1" dirty="0">
                <a:solidFill>
                  <a:srgbClr val="FF0000"/>
                </a:solidFill>
                <a:effectLst/>
                <a:ea typeface="Calibri" panose="020F0502020204030204" pitchFamily="34" charset="0"/>
                <a:cs typeface="Arial" panose="020B0604020202020204" pitchFamily="34" charset="0"/>
              </a:rPr>
              <a:t>Please contact your attorney with respect to any </a:t>
            </a:r>
            <a:r>
              <a:rPr lang="en-US" sz="1600" b="1" i="1" dirty="0">
                <a:solidFill>
                  <a:srgbClr val="FF0000"/>
                </a:solidFill>
                <a:ea typeface="Calibri" panose="020F0502020204030204" pitchFamily="34" charset="0"/>
                <a:cs typeface="Arial" panose="020B0604020202020204" pitchFamily="34" charset="0"/>
              </a:rPr>
              <a:t>legal matter. </a:t>
            </a:r>
            <a:endParaRPr lang="en-US" sz="1600" b="1" i="1" dirty="0">
              <a:effectLst/>
              <a:ea typeface="Calibri" panose="020F0502020204030204" pitchFamily="34" charset="0"/>
              <a:cs typeface="Arial" panose="020B0604020202020204" pitchFamily="34" charset="0"/>
            </a:endParaRPr>
          </a:p>
          <a:p>
            <a:pPr>
              <a:lnSpc>
                <a:spcPct val="110000"/>
              </a:lnSpc>
              <a:spcBef>
                <a:spcPts val="0"/>
              </a:spcBef>
            </a:pPr>
            <a:endParaRPr lang="en-US" sz="2400" b="1" dirty="0">
              <a:solidFill>
                <a:schemeClr val="accent2"/>
              </a:solidFill>
            </a:endParaRPr>
          </a:p>
          <a:p>
            <a:endParaRPr lang="en-US" dirty="0"/>
          </a:p>
        </p:txBody>
      </p:sp>
    </p:spTree>
    <p:extLst>
      <p:ext uri="{BB962C8B-B14F-4D97-AF65-F5344CB8AC3E}">
        <p14:creationId xmlns:p14="http://schemas.microsoft.com/office/powerpoint/2010/main" val="1101163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25D99-E8E4-4E93-B399-CEBADA4F74B9}"/>
              </a:ext>
            </a:extLst>
          </p:cNvPr>
          <p:cNvSpPr>
            <a:spLocks noGrp="1"/>
          </p:cNvSpPr>
          <p:nvPr>
            <p:ph type="title"/>
          </p:nvPr>
        </p:nvSpPr>
        <p:spPr/>
        <p:txBody>
          <a:bodyPr/>
          <a:lstStyle/>
          <a:p>
            <a:r>
              <a:rPr lang="en-US" dirty="0"/>
              <a:t>Inflation Reduction Act of 2022</a:t>
            </a:r>
            <a:br>
              <a:rPr lang="en-US" dirty="0"/>
            </a:br>
            <a:endParaRPr lang="en-US" dirty="0"/>
          </a:p>
        </p:txBody>
      </p:sp>
      <p:sp>
        <p:nvSpPr>
          <p:cNvPr id="3" name="Content Placeholder 2">
            <a:extLst>
              <a:ext uri="{FF2B5EF4-FFF2-40B4-BE49-F238E27FC236}">
                <a16:creationId xmlns:a16="http://schemas.microsoft.com/office/drawing/2014/main" id="{781F286D-87F6-473A-947C-6E4CCC23A84B}"/>
              </a:ext>
            </a:extLst>
          </p:cNvPr>
          <p:cNvSpPr>
            <a:spLocks noGrp="1"/>
          </p:cNvSpPr>
          <p:nvPr>
            <p:ph idx="1"/>
          </p:nvPr>
        </p:nvSpPr>
        <p:spPr>
          <a:xfrm>
            <a:off x="525717" y="2521885"/>
            <a:ext cx="10077557" cy="3929249"/>
          </a:xfrm>
        </p:spPr>
        <p:txBody>
          <a:bodyPr>
            <a:normAutofit/>
          </a:bodyPr>
          <a:lstStyle/>
          <a:p>
            <a:pPr>
              <a:spcBef>
                <a:spcPts val="0"/>
              </a:spcBef>
            </a:pPr>
            <a:r>
              <a:rPr lang="en-US" sz="1800" b="1" dirty="0">
                <a:effectLst/>
                <a:ea typeface="Calibri" panose="020F0502020204030204" pitchFamily="34" charset="0"/>
              </a:rPr>
              <a:t>In August 2022, Congress passed, and the President signed into law, the Inflation Reduction Act of 2022 (IRA).  </a:t>
            </a:r>
          </a:p>
          <a:p>
            <a:pPr>
              <a:spcBef>
                <a:spcPts val="0"/>
              </a:spcBef>
            </a:pPr>
            <a:endParaRPr lang="en-US" sz="1800" dirty="0">
              <a:ea typeface="Calibri" panose="020F0502020204030204" pitchFamily="34" charset="0"/>
            </a:endParaRPr>
          </a:p>
          <a:p>
            <a:pPr>
              <a:spcBef>
                <a:spcPts val="0"/>
              </a:spcBef>
            </a:pPr>
            <a:r>
              <a:rPr lang="en-US" sz="1800" dirty="0">
                <a:effectLst/>
                <a:ea typeface="Calibri" panose="020F0502020204030204" pitchFamily="34" charset="0"/>
              </a:rPr>
              <a:t>The IRA is a landmark tax, climate, and health care law.  </a:t>
            </a:r>
          </a:p>
          <a:p>
            <a:pPr>
              <a:spcBef>
                <a:spcPts val="0"/>
              </a:spcBef>
            </a:pPr>
            <a:endParaRPr lang="en-US" sz="1800" dirty="0"/>
          </a:p>
          <a:p>
            <a:pPr>
              <a:spcBef>
                <a:spcPts val="0"/>
              </a:spcBef>
            </a:pPr>
            <a:r>
              <a:rPr lang="en-US" sz="1800" dirty="0">
                <a:effectLst/>
                <a:ea typeface="Calibri" panose="020F0502020204030204" pitchFamily="34" charset="0"/>
              </a:rPr>
              <a:t>Included in the IRA: </a:t>
            </a:r>
          </a:p>
          <a:p>
            <a:pPr marL="285750" indent="-285750">
              <a:spcBef>
                <a:spcPts val="0"/>
              </a:spcBef>
              <a:buFont typeface="Arial" panose="020B0604020202020204" pitchFamily="34" charset="0"/>
              <a:buChar char="•"/>
            </a:pPr>
            <a:r>
              <a:rPr lang="en-US" sz="1800" dirty="0">
                <a:ea typeface="Calibri" panose="020F0502020204030204" pitchFamily="34" charset="0"/>
              </a:rPr>
              <a:t>L</a:t>
            </a:r>
            <a:r>
              <a:rPr lang="en-US" sz="1800" dirty="0">
                <a:effectLst/>
                <a:ea typeface="Calibri" panose="020F0502020204030204" pitchFamily="34" charset="0"/>
              </a:rPr>
              <a:t>ong-term extension and expansion of the renamed Energy Efficient Home Improvement Credit (25C) tax incentive</a:t>
            </a:r>
          </a:p>
          <a:p>
            <a:pPr marL="285750" indent="-285750">
              <a:spcBef>
                <a:spcPts val="0"/>
              </a:spcBef>
              <a:buFont typeface="Arial" panose="020B0604020202020204" pitchFamily="34" charset="0"/>
              <a:buChar char="•"/>
            </a:pPr>
            <a:r>
              <a:rPr lang="en-US" sz="1800" dirty="0">
                <a:ea typeface="Calibri" panose="020F0502020204030204" pitchFamily="34" charset="0"/>
              </a:rPr>
              <a:t>N</a:t>
            </a:r>
            <a:r>
              <a:rPr lang="en-US" sz="1800" dirty="0">
                <a:effectLst/>
                <a:ea typeface="Calibri" panose="020F0502020204030204" pitchFamily="34" charset="0"/>
              </a:rPr>
              <a:t>ew rebates for the purchase of home electric appliances</a:t>
            </a:r>
          </a:p>
          <a:p>
            <a:pPr marL="285750" indent="-285750">
              <a:spcBef>
                <a:spcPts val="0"/>
              </a:spcBef>
              <a:buFont typeface="Arial" panose="020B0604020202020204" pitchFamily="34" charset="0"/>
              <a:buChar char="•"/>
            </a:pPr>
            <a:r>
              <a:rPr lang="en-US" sz="1800" dirty="0">
                <a:effectLst/>
                <a:ea typeface="Calibri" panose="020F0502020204030204" pitchFamily="34" charset="0"/>
              </a:rPr>
              <a:t>$250 million in Defense Production Act funding for heat pump manufacturing</a:t>
            </a:r>
          </a:p>
          <a:p>
            <a:pPr marL="285750" indent="-285750">
              <a:spcBef>
                <a:spcPts val="0"/>
              </a:spcBef>
              <a:buFont typeface="Arial" panose="020B0604020202020204" pitchFamily="34" charset="0"/>
              <a:buChar char="•"/>
            </a:pPr>
            <a:r>
              <a:rPr lang="en-US" sz="1800" dirty="0">
                <a:ea typeface="Calibri" panose="020F0502020204030204" pitchFamily="34" charset="0"/>
              </a:rPr>
              <a:t>Contractor training funds</a:t>
            </a:r>
            <a:endParaRPr lang="en-US" sz="1800" dirty="0">
              <a:effectLst/>
              <a:ea typeface="Calibri" panose="020F0502020204030204" pitchFamily="34" charset="0"/>
            </a:endParaRPr>
          </a:p>
          <a:p>
            <a:pPr>
              <a:spcBef>
                <a:spcPts val="0"/>
              </a:spcBef>
            </a:pPr>
            <a:endParaRPr lang="en-US" dirty="0"/>
          </a:p>
        </p:txBody>
      </p:sp>
    </p:spTree>
    <p:extLst>
      <p:ext uri="{BB962C8B-B14F-4D97-AF65-F5344CB8AC3E}">
        <p14:creationId xmlns:p14="http://schemas.microsoft.com/office/powerpoint/2010/main" val="2005691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42E37-1A25-43B9-9828-47C0807280E9}"/>
              </a:ext>
            </a:extLst>
          </p:cNvPr>
          <p:cNvSpPr>
            <a:spLocks noGrp="1"/>
          </p:cNvSpPr>
          <p:nvPr>
            <p:ph type="title"/>
          </p:nvPr>
        </p:nvSpPr>
        <p:spPr/>
        <p:txBody>
          <a:bodyPr>
            <a:noAutofit/>
          </a:bodyPr>
          <a:lstStyle/>
          <a:p>
            <a:r>
              <a:rPr lang="en-US" sz="4400" dirty="0"/>
              <a:t>Section 25C: Energy Efficient Home Improvement Credit </a:t>
            </a:r>
          </a:p>
        </p:txBody>
      </p:sp>
      <p:sp>
        <p:nvSpPr>
          <p:cNvPr id="3" name="Content Placeholder 2">
            <a:extLst>
              <a:ext uri="{FF2B5EF4-FFF2-40B4-BE49-F238E27FC236}">
                <a16:creationId xmlns:a16="http://schemas.microsoft.com/office/drawing/2014/main" id="{2DAA7340-5BEC-4B4A-BE5C-6B8845894728}"/>
              </a:ext>
            </a:extLst>
          </p:cNvPr>
          <p:cNvSpPr>
            <a:spLocks noGrp="1"/>
          </p:cNvSpPr>
          <p:nvPr>
            <p:ph idx="1"/>
          </p:nvPr>
        </p:nvSpPr>
        <p:spPr/>
        <p:txBody>
          <a:bodyPr>
            <a:normAutofit fontScale="92500" lnSpcReduction="20000"/>
          </a:bodyPr>
          <a:lstStyle/>
          <a:p>
            <a:pPr>
              <a:spcBef>
                <a:spcPts val="0"/>
              </a:spcBef>
            </a:pPr>
            <a:endParaRPr lang="en-US" dirty="0"/>
          </a:p>
          <a:p>
            <a:pPr>
              <a:spcBef>
                <a:spcPts val="0"/>
              </a:spcBef>
            </a:pPr>
            <a:r>
              <a:rPr lang="en-US" b="1" dirty="0"/>
              <a:t>New (expanded) 25C effective January 1, 2023 through December 31, 2032</a:t>
            </a:r>
            <a:br>
              <a:rPr lang="en-US" dirty="0"/>
            </a:br>
            <a:endParaRPr lang="en-US" dirty="0"/>
          </a:p>
          <a:p>
            <a:pPr lvl="1">
              <a:spcBef>
                <a:spcPts val="0"/>
              </a:spcBef>
            </a:pPr>
            <a:r>
              <a:rPr lang="en-US" sz="2000" dirty="0"/>
              <a:t>Tax credit for 30% of installation cost on HVACR and water heating products up to:</a:t>
            </a:r>
          </a:p>
          <a:p>
            <a:pPr lvl="2">
              <a:spcBef>
                <a:spcPts val="0"/>
              </a:spcBef>
            </a:pPr>
            <a:r>
              <a:rPr lang="en-US" sz="2000" dirty="0"/>
              <a:t>$600 air conditioner</a:t>
            </a:r>
          </a:p>
          <a:p>
            <a:pPr lvl="2">
              <a:spcBef>
                <a:spcPts val="0"/>
              </a:spcBef>
            </a:pPr>
            <a:r>
              <a:rPr lang="en-US" sz="2000" dirty="0"/>
              <a:t>$600 furnace</a:t>
            </a:r>
          </a:p>
          <a:p>
            <a:pPr lvl="2">
              <a:spcBef>
                <a:spcPts val="0"/>
              </a:spcBef>
            </a:pPr>
            <a:r>
              <a:rPr lang="en-US" sz="2000" dirty="0"/>
              <a:t>$600 boiler</a:t>
            </a:r>
          </a:p>
          <a:p>
            <a:pPr lvl="2">
              <a:spcBef>
                <a:spcPts val="0"/>
              </a:spcBef>
            </a:pPr>
            <a:r>
              <a:rPr lang="en-US" sz="2000" dirty="0"/>
              <a:t>$2,000 heat pump</a:t>
            </a:r>
          </a:p>
          <a:p>
            <a:pPr lvl="2">
              <a:spcBef>
                <a:spcPts val="0"/>
              </a:spcBef>
            </a:pPr>
            <a:r>
              <a:rPr lang="en-US" sz="2000" dirty="0"/>
              <a:t>$2,000 heat pump water heater</a:t>
            </a:r>
            <a:br>
              <a:rPr lang="en-US" sz="2000" dirty="0"/>
            </a:br>
            <a:endParaRPr lang="en-US" sz="2000" dirty="0"/>
          </a:p>
          <a:p>
            <a:pPr marL="342900" lvl="1" indent="-342900">
              <a:spcBef>
                <a:spcPts val="0"/>
              </a:spcBef>
            </a:pPr>
            <a:r>
              <a:rPr lang="en-US" sz="2000" b="1" i="1" dirty="0"/>
              <a:t>Equipment must meet the highest Consortium for Energy Efficiency (CEE) efficiency tier (not advanced)</a:t>
            </a:r>
          </a:p>
          <a:p>
            <a:endParaRPr lang="en-US" dirty="0"/>
          </a:p>
        </p:txBody>
      </p:sp>
    </p:spTree>
    <p:extLst>
      <p:ext uri="{BB962C8B-B14F-4D97-AF65-F5344CB8AC3E}">
        <p14:creationId xmlns:p14="http://schemas.microsoft.com/office/powerpoint/2010/main" val="26777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9D55-72D0-0458-4F21-E7092C4F45C1}"/>
              </a:ext>
            </a:extLst>
          </p:cNvPr>
          <p:cNvSpPr>
            <a:spLocks noGrp="1"/>
          </p:cNvSpPr>
          <p:nvPr>
            <p:ph type="title"/>
          </p:nvPr>
        </p:nvSpPr>
        <p:spPr/>
        <p:txBody>
          <a:bodyPr>
            <a:noAutofit/>
          </a:bodyPr>
          <a:lstStyle/>
          <a:p>
            <a:r>
              <a:rPr lang="en-US" sz="4400" dirty="0"/>
              <a:t>High Efficiency Electric Home Rebate Program</a:t>
            </a:r>
          </a:p>
        </p:txBody>
      </p:sp>
      <p:sp>
        <p:nvSpPr>
          <p:cNvPr id="3" name="Content Placeholder 2">
            <a:extLst>
              <a:ext uri="{FF2B5EF4-FFF2-40B4-BE49-F238E27FC236}">
                <a16:creationId xmlns:a16="http://schemas.microsoft.com/office/drawing/2014/main" id="{3A2E93A5-C08E-4BB2-099F-DA9E55B4A62F}"/>
              </a:ext>
            </a:extLst>
          </p:cNvPr>
          <p:cNvSpPr>
            <a:spLocks noGrp="1"/>
          </p:cNvSpPr>
          <p:nvPr>
            <p:ph sz="half" idx="1"/>
          </p:nvPr>
        </p:nvSpPr>
        <p:spPr>
          <a:xfrm>
            <a:off x="838200" y="2564780"/>
            <a:ext cx="5181600" cy="3607420"/>
          </a:xfrm>
        </p:spPr>
        <p:txBody>
          <a:bodyPr>
            <a:normAutofit fontScale="55000" lnSpcReduction="20000"/>
          </a:bodyPr>
          <a:lstStyle/>
          <a:p>
            <a:pPr>
              <a:lnSpc>
                <a:spcPct val="120000"/>
              </a:lnSpc>
              <a:spcBef>
                <a:spcPts val="0"/>
              </a:spcBef>
            </a:pPr>
            <a:r>
              <a:rPr lang="en-US" sz="2600" dirty="0"/>
              <a:t>State energy office-based rebate program funded by the federal government: $4.5 billion for next 10 years</a:t>
            </a:r>
            <a:br>
              <a:rPr lang="en-US" sz="2600" dirty="0"/>
            </a:br>
            <a:endParaRPr lang="en-US" sz="2600" dirty="0"/>
          </a:p>
          <a:p>
            <a:pPr>
              <a:lnSpc>
                <a:spcPct val="120000"/>
              </a:lnSpc>
              <a:spcBef>
                <a:spcPts val="0"/>
              </a:spcBef>
            </a:pPr>
            <a:r>
              <a:rPr lang="en-US" sz="2600" dirty="0"/>
              <a:t>Provides a “point of sale” rebate to consumers for electrification projects</a:t>
            </a:r>
            <a:br>
              <a:rPr lang="en-US" sz="2600" dirty="0"/>
            </a:br>
            <a:br>
              <a:rPr lang="en-US" sz="2600" dirty="0"/>
            </a:br>
            <a:endParaRPr lang="en-US" sz="2600" dirty="0"/>
          </a:p>
          <a:p>
            <a:pPr>
              <a:lnSpc>
                <a:spcPct val="120000"/>
              </a:lnSpc>
              <a:spcBef>
                <a:spcPts val="0"/>
              </a:spcBef>
            </a:pPr>
            <a:r>
              <a:rPr lang="en-US" sz="2600" dirty="0"/>
              <a:t>Start date for rebates depends on state energy offices</a:t>
            </a:r>
            <a:endParaRPr lang="en-US" dirty="0"/>
          </a:p>
        </p:txBody>
      </p:sp>
      <p:sp>
        <p:nvSpPr>
          <p:cNvPr id="4" name="Content Placeholder 3">
            <a:extLst>
              <a:ext uri="{FF2B5EF4-FFF2-40B4-BE49-F238E27FC236}">
                <a16:creationId xmlns:a16="http://schemas.microsoft.com/office/drawing/2014/main" id="{2235EB58-202D-C1D2-0992-58B557ADBF09}"/>
              </a:ext>
            </a:extLst>
          </p:cNvPr>
          <p:cNvSpPr>
            <a:spLocks noGrp="1"/>
          </p:cNvSpPr>
          <p:nvPr>
            <p:ph sz="half" idx="2"/>
          </p:nvPr>
        </p:nvSpPr>
        <p:spPr>
          <a:xfrm>
            <a:off x="6172200" y="2564779"/>
            <a:ext cx="5181600" cy="3757961"/>
          </a:xfrm>
        </p:spPr>
        <p:txBody>
          <a:bodyPr>
            <a:normAutofit fontScale="55000" lnSpcReduction="20000"/>
          </a:bodyPr>
          <a:lstStyle/>
          <a:p>
            <a:pPr>
              <a:lnSpc>
                <a:spcPct val="120000"/>
              </a:lnSpc>
              <a:spcBef>
                <a:spcPts val="0"/>
              </a:spcBef>
            </a:pPr>
            <a:r>
              <a:rPr lang="en-US" sz="2600" dirty="0"/>
              <a:t>Qualify based on area median income from Housing and Urban Development</a:t>
            </a:r>
            <a:br>
              <a:rPr lang="en-US" sz="2600" dirty="0"/>
            </a:br>
            <a:endParaRPr lang="en-US" sz="2600" dirty="0"/>
          </a:p>
          <a:p>
            <a:pPr>
              <a:lnSpc>
                <a:spcPct val="120000"/>
              </a:lnSpc>
              <a:spcBef>
                <a:spcPts val="0"/>
              </a:spcBef>
            </a:pPr>
            <a:r>
              <a:rPr lang="en-US" sz="2400" dirty="0"/>
              <a:t>Low-income household (&lt;80% AMI): 100% of costs with a maximum benefit for items listed below</a:t>
            </a:r>
            <a:br>
              <a:rPr lang="en-US" sz="2400" dirty="0"/>
            </a:br>
            <a:endParaRPr lang="en-US" sz="2400" dirty="0"/>
          </a:p>
          <a:p>
            <a:pPr>
              <a:lnSpc>
                <a:spcPct val="120000"/>
              </a:lnSpc>
              <a:spcBef>
                <a:spcPts val="0"/>
              </a:spcBef>
            </a:pPr>
            <a:r>
              <a:rPr lang="en-US" sz="2400" dirty="0"/>
              <a:t>Moderate-income household (&gt;80% and &lt;150% AMI): 50% of costs with a maximum benefit for items listed below</a:t>
            </a:r>
          </a:p>
          <a:p>
            <a:pPr>
              <a:lnSpc>
                <a:spcPct val="120000"/>
              </a:lnSpc>
              <a:spcBef>
                <a:spcPts val="0"/>
              </a:spcBef>
            </a:pPr>
            <a:endParaRPr lang="en-US" sz="2400" dirty="0"/>
          </a:p>
          <a:p>
            <a:pPr marL="457200" indent="-457200">
              <a:lnSpc>
                <a:spcPct val="120000"/>
              </a:lnSpc>
              <a:spcBef>
                <a:spcPts val="0"/>
              </a:spcBef>
              <a:buFont typeface="Arial" panose="020B0604020202020204" pitchFamily="34" charset="0"/>
              <a:buChar char="•"/>
            </a:pPr>
            <a:r>
              <a:rPr lang="en-US" sz="2600" dirty="0"/>
              <a:t>$8,000 for heat pump HVAC</a:t>
            </a:r>
          </a:p>
          <a:p>
            <a:pPr marL="457200" indent="-457200">
              <a:lnSpc>
                <a:spcPct val="120000"/>
              </a:lnSpc>
              <a:spcBef>
                <a:spcPts val="0"/>
              </a:spcBef>
              <a:buFont typeface="Arial" panose="020B0604020202020204" pitchFamily="34" charset="0"/>
              <a:buChar char="•"/>
            </a:pPr>
            <a:r>
              <a:rPr lang="en-US" sz="2600" dirty="0"/>
              <a:t>$1,750 for heat pump water heater</a:t>
            </a:r>
          </a:p>
          <a:p>
            <a:pPr marL="457200" indent="-457200">
              <a:lnSpc>
                <a:spcPct val="120000"/>
              </a:lnSpc>
              <a:spcBef>
                <a:spcPts val="0"/>
              </a:spcBef>
              <a:buFont typeface="Arial" panose="020B0604020202020204" pitchFamily="34" charset="0"/>
              <a:buChar char="•"/>
            </a:pPr>
            <a:r>
              <a:rPr lang="en-US" sz="2600" dirty="0"/>
              <a:t>$4,000 for service center upgrade</a:t>
            </a:r>
          </a:p>
          <a:p>
            <a:pPr marL="457200" indent="-457200">
              <a:lnSpc>
                <a:spcPct val="120000"/>
              </a:lnSpc>
              <a:spcBef>
                <a:spcPts val="0"/>
              </a:spcBef>
              <a:buFont typeface="Arial" panose="020B0604020202020204" pitchFamily="34" charset="0"/>
              <a:buChar char="•"/>
            </a:pPr>
            <a:r>
              <a:rPr lang="en-US" sz="2600" dirty="0"/>
              <a:t>$1,600 for insulation, air-sealing, and ventilation improvements</a:t>
            </a:r>
          </a:p>
          <a:p>
            <a:pPr marL="457200" indent="-457200">
              <a:lnSpc>
                <a:spcPct val="120000"/>
              </a:lnSpc>
              <a:spcBef>
                <a:spcPts val="0"/>
              </a:spcBef>
              <a:buFont typeface="Arial" panose="020B0604020202020204" pitchFamily="34" charset="0"/>
              <a:buChar char="•"/>
            </a:pPr>
            <a:r>
              <a:rPr lang="en-US" sz="2600" dirty="0"/>
              <a:t>$2,500 for electric wiring changes</a:t>
            </a:r>
          </a:p>
          <a:p>
            <a:pPr marL="457200" indent="-457200">
              <a:lnSpc>
                <a:spcPct val="120000"/>
              </a:lnSpc>
              <a:spcBef>
                <a:spcPts val="0"/>
              </a:spcBef>
              <a:buFont typeface="Arial" panose="020B0604020202020204" pitchFamily="34" charset="0"/>
              <a:buChar char="•"/>
            </a:pPr>
            <a:r>
              <a:rPr lang="en-US" sz="2600" dirty="0"/>
              <a:t>Max rebate total: $14,000</a:t>
            </a:r>
          </a:p>
          <a:p>
            <a:endParaRPr lang="en-US" dirty="0"/>
          </a:p>
        </p:txBody>
      </p:sp>
    </p:spTree>
    <p:extLst>
      <p:ext uri="{BB962C8B-B14F-4D97-AF65-F5344CB8AC3E}">
        <p14:creationId xmlns:p14="http://schemas.microsoft.com/office/powerpoint/2010/main" val="207547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FEB59-3D79-927F-3722-D655EE76A82B}"/>
              </a:ext>
            </a:extLst>
          </p:cNvPr>
          <p:cNvSpPr>
            <a:spLocks noGrp="1"/>
          </p:cNvSpPr>
          <p:nvPr>
            <p:ph type="title"/>
          </p:nvPr>
        </p:nvSpPr>
        <p:spPr/>
        <p:txBody>
          <a:bodyPr/>
          <a:lstStyle/>
          <a:p>
            <a:r>
              <a:rPr lang="en-US" sz="4400" dirty="0"/>
              <a:t>HOMES Rebate</a:t>
            </a:r>
            <a:br>
              <a:rPr lang="en-US" dirty="0"/>
            </a:br>
            <a:endParaRPr lang="en-US" dirty="0"/>
          </a:p>
        </p:txBody>
      </p:sp>
      <p:sp>
        <p:nvSpPr>
          <p:cNvPr id="3" name="Content Placeholder 2">
            <a:extLst>
              <a:ext uri="{FF2B5EF4-FFF2-40B4-BE49-F238E27FC236}">
                <a16:creationId xmlns:a16="http://schemas.microsoft.com/office/drawing/2014/main" id="{7DD8BCCF-4ED7-EA57-E14F-40DB2F05F73F}"/>
              </a:ext>
            </a:extLst>
          </p:cNvPr>
          <p:cNvSpPr>
            <a:spLocks noGrp="1"/>
          </p:cNvSpPr>
          <p:nvPr>
            <p:ph sz="half" idx="1"/>
          </p:nvPr>
        </p:nvSpPr>
        <p:spPr/>
        <p:txBody>
          <a:bodyPr>
            <a:normAutofit fontScale="92500" lnSpcReduction="20000"/>
          </a:bodyPr>
          <a:lstStyle/>
          <a:p>
            <a:pPr>
              <a:lnSpc>
                <a:spcPct val="120000"/>
              </a:lnSpc>
              <a:spcBef>
                <a:spcPts val="0"/>
              </a:spcBef>
            </a:pPr>
            <a:r>
              <a:rPr lang="en-US" dirty="0"/>
              <a:t>State-based rebate program funded by the federal government: $4.3 billion for the next 10 years</a:t>
            </a:r>
            <a:br>
              <a:rPr lang="en-US" dirty="0"/>
            </a:br>
            <a:endParaRPr lang="en-US" dirty="0"/>
          </a:p>
          <a:p>
            <a:pPr>
              <a:lnSpc>
                <a:spcPct val="120000"/>
              </a:lnSpc>
              <a:spcBef>
                <a:spcPts val="0"/>
              </a:spcBef>
            </a:pPr>
            <a:br>
              <a:rPr lang="en-US" dirty="0"/>
            </a:br>
            <a:endParaRPr lang="en-US" dirty="0"/>
          </a:p>
          <a:p>
            <a:pPr>
              <a:lnSpc>
                <a:spcPct val="120000"/>
              </a:lnSpc>
              <a:spcBef>
                <a:spcPts val="0"/>
              </a:spcBef>
            </a:pPr>
            <a:r>
              <a:rPr lang="en-US" dirty="0"/>
              <a:t>Provides a rebate for achieving modeled energy efficiency increase for single-family or multi-family homes</a:t>
            </a:r>
          </a:p>
        </p:txBody>
      </p:sp>
      <p:sp>
        <p:nvSpPr>
          <p:cNvPr id="4" name="Content Placeholder 3">
            <a:extLst>
              <a:ext uri="{FF2B5EF4-FFF2-40B4-BE49-F238E27FC236}">
                <a16:creationId xmlns:a16="http://schemas.microsoft.com/office/drawing/2014/main" id="{8F553FCF-2170-C109-4259-F89742197A7D}"/>
              </a:ext>
            </a:extLst>
          </p:cNvPr>
          <p:cNvSpPr>
            <a:spLocks noGrp="1"/>
          </p:cNvSpPr>
          <p:nvPr>
            <p:ph sz="half" idx="2"/>
          </p:nvPr>
        </p:nvSpPr>
        <p:spPr>
          <a:xfrm>
            <a:off x="5992136" y="2521885"/>
            <a:ext cx="4611138" cy="3920860"/>
          </a:xfrm>
        </p:spPr>
        <p:txBody>
          <a:bodyPr>
            <a:normAutofit fontScale="92500" lnSpcReduction="20000"/>
          </a:bodyPr>
          <a:lstStyle/>
          <a:p>
            <a:pPr>
              <a:lnSpc>
                <a:spcPct val="120000"/>
              </a:lnSpc>
              <a:spcBef>
                <a:spcPts val="0"/>
              </a:spcBef>
            </a:pPr>
            <a:r>
              <a:rPr lang="en-US" dirty="0"/>
              <a:t>&gt;20% modeled energy reduction</a:t>
            </a:r>
          </a:p>
          <a:p>
            <a:pPr lvl="2">
              <a:lnSpc>
                <a:spcPct val="120000"/>
              </a:lnSpc>
              <a:spcBef>
                <a:spcPts val="0"/>
              </a:spcBef>
            </a:pPr>
            <a:r>
              <a:rPr lang="en-US" dirty="0"/>
              <a:t>Lesser of $2,000 or 50% of the project cost (max $200,000 for multi-family building)</a:t>
            </a:r>
            <a:br>
              <a:rPr lang="en-US" dirty="0"/>
            </a:br>
            <a:endParaRPr lang="en-US" dirty="0"/>
          </a:p>
          <a:p>
            <a:pPr>
              <a:lnSpc>
                <a:spcPct val="120000"/>
              </a:lnSpc>
              <a:spcBef>
                <a:spcPts val="0"/>
              </a:spcBef>
            </a:pPr>
            <a:r>
              <a:rPr lang="en-US" dirty="0"/>
              <a:t>&gt;35% modeled energy reduction</a:t>
            </a:r>
          </a:p>
          <a:p>
            <a:pPr lvl="2">
              <a:lnSpc>
                <a:spcPct val="120000"/>
              </a:lnSpc>
              <a:spcBef>
                <a:spcPts val="0"/>
              </a:spcBef>
            </a:pPr>
            <a:r>
              <a:rPr lang="en-US" dirty="0"/>
              <a:t>Lesser of $4,000 or 50% of the project cost (max $400,000 for multi-family building)</a:t>
            </a:r>
            <a:br>
              <a:rPr lang="en-US" dirty="0"/>
            </a:br>
            <a:endParaRPr lang="en-US" dirty="0"/>
          </a:p>
          <a:p>
            <a:pPr>
              <a:lnSpc>
                <a:spcPct val="120000"/>
              </a:lnSpc>
              <a:spcBef>
                <a:spcPts val="0"/>
              </a:spcBef>
            </a:pPr>
            <a:r>
              <a:rPr lang="en-US" dirty="0"/>
              <a:t>&gt;15 </a:t>
            </a:r>
            <a:r>
              <a:rPr lang="en-US" u="sng" dirty="0"/>
              <a:t>measured</a:t>
            </a:r>
            <a:r>
              <a:rPr lang="en-US" dirty="0"/>
              <a:t> energy reduction</a:t>
            </a:r>
          </a:p>
          <a:p>
            <a:pPr lvl="2">
              <a:lnSpc>
                <a:spcPct val="120000"/>
              </a:lnSpc>
              <a:spcBef>
                <a:spcPts val="0"/>
              </a:spcBef>
            </a:pPr>
            <a:r>
              <a:rPr lang="en-US" dirty="0"/>
              <a:t>Lesser of per kWh equivalence to $2,000 for 20% reduction or 50% of project cost</a:t>
            </a:r>
          </a:p>
          <a:p>
            <a:pPr>
              <a:lnSpc>
                <a:spcPct val="120000"/>
              </a:lnSpc>
              <a:spcBef>
                <a:spcPts val="0"/>
              </a:spcBef>
            </a:pPr>
            <a:endParaRPr lang="en-US" dirty="0"/>
          </a:p>
          <a:p>
            <a:pPr>
              <a:lnSpc>
                <a:spcPct val="120000"/>
              </a:lnSpc>
              <a:spcBef>
                <a:spcPts val="0"/>
              </a:spcBef>
            </a:pPr>
            <a:r>
              <a:rPr lang="en-US" dirty="0"/>
              <a:t>Increased rebates for low- or moderate-income households</a:t>
            </a:r>
          </a:p>
        </p:txBody>
      </p:sp>
    </p:spTree>
    <p:extLst>
      <p:ext uri="{BB962C8B-B14F-4D97-AF65-F5344CB8AC3E}">
        <p14:creationId xmlns:p14="http://schemas.microsoft.com/office/powerpoint/2010/main" val="251052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945B-6256-46F9-9EB3-C61903541332}"/>
              </a:ext>
            </a:extLst>
          </p:cNvPr>
          <p:cNvSpPr>
            <a:spLocks noGrp="1"/>
          </p:cNvSpPr>
          <p:nvPr>
            <p:ph type="title"/>
          </p:nvPr>
        </p:nvSpPr>
        <p:spPr/>
        <p:txBody>
          <a:bodyPr>
            <a:normAutofit fontScale="90000"/>
          </a:bodyPr>
          <a:lstStyle/>
          <a:p>
            <a:r>
              <a:rPr lang="en-US" sz="4900" dirty="0">
                <a:effectLst/>
                <a:ea typeface="Calibri" panose="020F0502020204030204" pitchFamily="34" charset="0"/>
              </a:rPr>
              <a:t>Sta</a:t>
            </a:r>
            <a:r>
              <a:rPr lang="en-US" sz="4400" dirty="0">
                <a:effectLst/>
                <a:ea typeface="Calibri" panose="020F0502020204030204" pitchFamily="34" charset="0"/>
              </a:rPr>
              <a:t>te-Based Home Energy Efficiency Contractor Training Grants</a:t>
            </a:r>
            <a:br>
              <a:rPr lang="en-US" sz="1800" b="1"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56FC196-D76C-4B2C-A365-AF280B6F1D54}"/>
              </a:ext>
            </a:extLst>
          </p:cNvPr>
          <p:cNvSpPr>
            <a:spLocks noGrp="1"/>
          </p:cNvSpPr>
          <p:nvPr>
            <p:ph idx="1"/>
          </p:nvPr>
        </p:nvSpPr>
        <p:spPr/>
        <p:txBody>
          <a:bodyPr/>
          <a:lstStyle/>
          <a:p>
            <a:pPr>
              <a:lnSpc>
                <a:spcPct val="100000"/>
              </a:lnSpc>
              <a:spcBef>
                <a:spcPts val="0"/>
              </a:spcBef>
            </a:pPr>
            <a:r>
              <a:rPr lang="en-US" sz="3200" dirty="0">
                <a:effectLst/>
                <a:ea typeface="Calibri" panose="020F0502020204030204" pitchFamily="34" charset="0"/>
                <a:cs typeface="Arial" panose="020B0604020202020204" pitchFamily="34" charset="0"/>
              </a:rPr>
              <a:t>$200 million to provide financial assistance to states to develop and implement programs to provide training and education to contractors involved in the installation of home energy efficiency and electrification improvements</a:t>
            </a:r>
          </a:p>
          <a:p>
            <a:endParaRPr lang="en-US" dirty="0"/>
          </a:p>
        </p:txBody>
      </p:sp>
    </p:spTree>
    <p:extLst>
      <p:ext uri="{BB962C8B-B14F-4D97-AF65-F5344CB8AC3E}">
        <p14:creationId xmlns:p14="http://schemas.microsoft.com/office/powerpoint/2010/main" val="3245475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C022-C974-4187-9297-FE947C471063}"/>
              </a:ext>
            </a:extLst>
          </p:cNvPr>
          <p:cNvSpPr>
            <a:spLocks noGrp="1"/>
          </p:cNvSpPr>
          <p:nvPr>
            <p:ph type="title"/>
          </p:nvPr>
        </p:nvSpPr>
        <p:spPr/>
        <p:txBody>
          <a:bodyPr/>
          <a:lstStyle/>
          <a:p>
            <a:r>
              <a:rPr lang="en-US" dirty="0"/>
              <a:t>Topics and Questions for Discussion </a:t>
            </a:r>
            <a:br>
              <a:rPr lang="en-US" dirty="0"/>
            </a:br>
            <a:r>
              <a:rPr lang="en-US" dirty="0"/>
              <a:t>by the Panel</a:t>
            </a:r>
          </a:p>
        </p:txBody>
      </p:sp>
      <p:sp>
        <p:nvSpPr>
          <p:cNvPr id="3" name="Content Placeholder 2">
            <a:extLst>
              <a:ext uri="{FF2B5EF4-FFF2-40B4-BE49-F238E27FC236}">
                <a16:creationId xmlns:a16="http://schemas.microsoft.com/office/drawing/2014/main" id="{26611747-2874-4C41-9106-B99B4A397162}"/>
              </a:ext>
            </a:extLst>
          </p:cNvPr>
          <p:cNvSpPr>
            <a:spLocks noGrp="1"/>
          </p:cNvSpPr>
          <p:nvPr>
            <p:ph idx="1"/>
          </p:nvPr>
        </p:nvSpPr>
        <p:spPr/>
        <p:txBody>
          <a:bodyPr>
            <a:normAutofit fontScale="92500" lnSpcReduction="20000"/>
          </a:bodyPr>
          <a:lstStyle/>
          <a:p>
            <a:pPr marR="0" lvl="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285750" marR="0" lvl="0" indent="-2857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Update on the status of the U.S. Department of Electric Home Appliance Rebate Programs </a:t>
            </a:r>
          </a:p>
          <a:p>
            <a:pPr marL="285750" marR="0" lvl="0" indent="-285750">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Update on the status of the U.S. Department of Treasury/Internal Revenue Service 25C Program</a:t>
            </a:r>
          </a:p>
          <a:p>
            <a:pPr marL="285750" marR="0" lvl="0" indent="-2857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Potential Barriers to Market and Customer Adoption</a:t>
            </a:r>
          </a:p>
          <a:p>
            <a:pPr marL="285750" marR="0" lvl="0" indent="-2857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Potential Program Implementation Challenges</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285750" marR="0" lvl="0" indent="-2857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What is your primary area of concern with the implementation of the Electric Home Appliance Rebate programs?</a:t>
            </a:r>
          </a:p>
          <a:p>
            <a:pPr marL="285750" marR="0" lvl="0" indent="-2857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How can we collectively support a positive customer experience?</a:t>
            </a:r>
          </a:p>
          <a:p>
            <a:pPr marL="285750" marR="0" lvl="0" indent="-2857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What information would be helpful to track and report?</a:t>
            </a:r>
          </a:p>
          <a:p>
            <a:pPr marL="285750" marR="0" lvl="0" indent="-2857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What are key lessons to be learned from other energy efficiency-related rebate programs?</a:t>
            </a:r>
          </a:p>
          <a:p>
            <a:pPr marL="285750" marR="0" lvl="0" indent="-2857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Will there be a central web-based platform containing all relevant program information?</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1357333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6" name="Freeform: Shape 55">
            <a:extLst>
              <a:ext uri="{FF2B5EF4-FFF2-40B4-BE49-F238E27FC236}">
                <a16:creationId xmlns:a16="http://schemas.microsoft.com/office/drawing/2014/main" id="{435959F4-53DA-47FF-BC24-1E5B75C69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58" name="Group 57">
            <a:extLst>
              <a:ext uri="{FF2B5EF4-FFF2-40B4-BE49-F238E27FC236}">
                <a16:creationId xmlns:a16="http://schemas.microsoft.com/office/drawing/2014/main" id="{A7CF83E8-F6F0-41E3-B580-7412A04DDF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59" name="Freeform: Shape 58">
              <a:extLst>
                <a:ext uri="{FF2B5EF4-FFF2-40B4-BE49-F238E27FC236}">
                  <a16:creationId xmlns:a16="http://schemas.microsoft.com/office/drawing/2014/main" id="{1A0B6DBB-705D-48D0-842C-F9DFA7684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0" name="Freeform: Shape 59">
              <a:extLst>
                <a:ext uri="{FF2B5EF4-FFF2-40B4-BE49-F238E27FC236}">
                  <a16:creationId xmlns:a16="http://schemas.microsoft.com/office/drawing/2014/main" id="{C194A764-16E1-4D0D-9357-76F80E60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1" name="Freeform: Shape 60">
              <a:extLst>
                <a:ext uri="{FF2B5EF4-FFF2-40B4-BE49-F238E27FC236}">
                  <a16:creationId xmlns:a16="http://schemas.microsoft.com/office/drawing/2014/main" id="{115B7F3F-A40D-4F24-8536-E2420B4332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2" name="Graphic 12">
              <a:extLst>
                <a:ext uri="{FF2B5EF4-FFF2-40B4-BE49-F238E27FC236}">
                  <a16:creationId xmlns:a16="http://schemas.microsoft.com/office/drawing/2014/main" id="{CEF42844-A829-4ED2-A360-63BB2A7C4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63" name="Graphic 15">
              <a:extLst>
                <a:ext uri="{FF2B5EF4-FFF2-40B4-BE49-F238E27FC236}">
                  <a16:creationId xmlns:a16="http://schemas.microsoft.com/office/drawing/2014/main" id="{57B23B52-A1C3-44EF-BC11-9094A0DA1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64" name="Graphic 15">
              <a:extLst>
                <a:ext uri="{FF2B5EF4-FFF2-40B4-BE49-F238E27FC236}">
                  <a16:creationId xmlns:a16="http://schemas.microsoft.com/office/drawing/2014/main" id="{064E08E5-DA92-4CF2-A0BF-E34180022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7A222560-E657-4CAE-B667-7BE9E224B2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Freeform: Shape 66">
            <a:extLst>
              <a:ext uri="{FF2B5EF4-FFF2-40B4-BE49-F238E27FC236}">
                <a16:creationId xmlns:a16="http://schemas.microsoft.com/office/drawing/2014/main" id="{59226104-0061-4319-8237-9C001BF85D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9"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70" name="Graphic 78">
              <a:extLst>
                <a:ext uri="{FF2B5EF4-FFF2-40B4-BE49-F238E27FC236}">
                  <a16:creationId xmlns:a16="http://schemas.microsoft.com/office/drawing/2014/main" id="{5E279D86-4533-45F1-B0AA-D237399A5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71" name="Graphic 78">
              <a:extLst>
                <a:ext uri="{FF2B5EF4-FFF2-40B4-BE49-F238E27FC236}">
                  <a16:creationId xmlns:a16="http://schemas.microsoft.com/office/drawing/2014/main" id="{764FD722-CB31-4326-ADD8-CBA52FD1FF5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72" name="Graphic 78">
                <a:extLst>
                  <a:ext uri="{FF2B5EF4-FFF2-40B4-BE49-F238E27FC236}">
                    <a16:creationId xmlns:a16="http://schemas.microsoft.com/office/drawing/2014/main" id="{24E4BCEC-8B0A-444E-8509-1B3BB0449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73" name="Graphic 78">
                <a:extLst>
                  <a:ext uri="{FF2B5EF4-FFF2-40B4-BE49-F238E27FC236}">
                    <a16:creationId xmlns:a16="http://schemas.microsoft.com/office/drawing/2014/main" id="{9DB36622-1DC7-4B17-8984-588BA8999F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74" name="Graphic 78">
                <a:extLst>
                  <a:ext uri="{FF2B5EF4-FFF2-40B4-BE49-F238E27FC236}">
                    <a16:creationId xmlns:a16="http://schemas.microsoft.com/office/drawing/2014/main" id="{51B97AF0-1974-42B9-B5FC-A332C52E82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75" name="Graphic 78">
                <a:extLst>
                  <a:ext uri="{FF2B5EF4-FFF2-40B4-BE49-F238E27FC236}">
                    <a16:creationId xmlns:a16="http://schemas.microsoft.com/office/drawing/2014/main" id="{95A298AD-BE5D-4BE1-8CDF-DBFB42D63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useBgFill="1">
        <p:nvSpPr>
          <p:cNvPr id="77" name="Rectangle 76">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BACBDC22-98D2-40FC-AC14-47D3E8678FCA}"/>
              </a:ext>
            </a:extLst>
          </p:cNvPr>
          <p:cNvSpPr>
            <a:spLocks noGrp="1"/>
          </p:cNvSpPr>
          <p:nvPr>
            <p:ph type="title"/>
          </p:nvPr>
        </p:nvSpPr>
        <p:spPr>
          <a:xfrm>
            <a:off x="6209740" y="1122363"/>
            <a:ext cx="5066592" cy="1978346"/>
          </a:xfrm>
        </p:spPr>
        <p:txBody>
          <a:bodyPr vert="horz" lIns="91440" tIns="45720" rIns="91440" bIns="45720" rtlCol="0" anchor="b">
            <a:normAutofit/>
          </a:bodyPr>
          <a:lstStyle/>
          <a:p>
            <a:r>
              <a:rPr lang="en-US" sz="4000"/>
              <a:t>Questions?</a:t>
            </a:r>
          </a:p>
        </p:txBody>
      </p:sp>
      <p:pic>
        <p:nvPicPr>
          <p:cNvPr id="52" name="Picture 51" descr="Many question marks on black background">
            <a:extLst>
              <a:ext uri="{FF2B5EF4-FFF2-40B4-BE49-F238E27FC236}">
                <a16:creationId xmlns:a16="http://schemas.microsoft.com/office/drawing/2014/main" id="{1CD6145F-5E50-32D3-40FC-488BB0034A65}"/>
              </a:ext>
            </a:extLst>
          </p:cNvPr>
          <p:cNvPicPr>
            <a:picLocks noChangeAspect="1"/>
          </p:cNvPicPr>
          <p:nvPr/>
        </p:nvPicPr>
        <p:blipFill rotWithShape="1">
          <a:blip r:embed="rId2"/>
          <a:srcRect l="49572" r="2" b="2"/>
          <a:stretch/>
        </p:blipFill>
        <p:spPr>
          <a:xfrm>
            <a:off x="6824" y="10"/>
            <a:ext cx="5669280" cy="6857990"/>
          </a:xfrm>
          <a:prstGeom prst="rect">
            <a:avLst/>
          </a:prstGeom>
        </p:spPr>
      </p:pic>
      <p:sp>
        <p:nvSpPr>
          <p:cNvPr id="79" name="Freeform: Shape 78">
            <a:extLst>
              <a:ext uri="{FF2B5EF4-FFF2-40B4-BE49-F238E27FC236}">
                <a16:creationId xmlns:a16="http://schemas.microsoft.com/office/drawing/2014/main" id="{3D505D40-32E9-4C48-81F8-AD80433BE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2838"/>
            <a:ext cx="3342291" cy="960875"/>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81" name="Group 80">
            <a:extLst>
              <a:ext uri="{FF2B5EF4-FFF2-40B4-BE49-F238E27FC236}">
                <a16:creationId xmlns:a16="http://schemas.microsoft.com/office/drawing/2014/main" id="{C507BF36-B92B-4CAC-BCA7-8364B51E1F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1701611" y="285553"/>
            <a:ext cx="886141" cy="802496"/>
            <a:chOff x="10948005" y="3272152"/>
            <a:chExt cx="868640" cy="786648"/>
          </a:xfrm>
          <a:solidFill>
            <a:schemeClr val="accent1"/>
          </a:solidFill>
        </p:grpSpPr>
        <p:sp>
          <p:nvSpPr>
            <p:cNvPr id="82" name="Freeform: Shape 81">
              <a:extLst>
                <a:ext uri="{FF2B5EF4-FFF2-40B4-BE49-F238E27FC236}">
                  <a16:creationId xmlns:a16="http://schemas.microsoft.com/office/drawing/2014/main" id="{2276237E-3A6D-452F-879C-FB8C77A1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83" name="Freeform: Shape 82">
              <a:extLst>
                <a:ext uri="{FF2B5EF4-FFF2-40B4-BE49-F238E27FC236}">
                  <a16:creationId xmlns:a16="http://schemas.microsoft.com/office/drawing/2014/main" id="{38BC9243-F4BF-48A7-89AE-DFA5B37DE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84" name="Freeform: Shape 83">
              <a:extLst>
                <a:ext uri="{FF2B5EF4-FFF2-40B4-BE49-F238E27FC236}">
                  <a16:creationId xmlns:a16="http://schemas.microsoft.com/office/drawing/2014/main" id="{5DE414EC-F3DF-412E-9B22-5328DAA99C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85" name="Graphic 12">
              <a:extLst>
                <a:ext uri="{FF2B5EF4-FFF2-40B4-BE49-F238E27FC236}">
                  <a16:creationId xmlns:a16="http://schemas.microsoft.com/office/drawing/2014/main" id="{039C06B1-FDEA-47B1-8222-7D622CD72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86" name="Graphic 15">
              <a:extLst>
                <a:ext uri="{FF2B5EF4-FFF2-40B4-BE49-F238E27FC236}">
                  <a16:creationId xmlns:a16="http://schemas.microsoft.com/office/drawing/2014/main" id="{B834C8C1-9BD1-4635-8E5B-65815F901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87" name="Graphic 15">
              <a:extLst>
                <a:ext uri="{FF2B5EF4-FFF2-40B4-BE49-F238E27FC236}">
                  <a16:creationId xmlns:a16="http://schemas.microsoft.com/office/drawing/2014/main" id="{2963D456-B3F4-4EDC-827E-645741F64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73A58845-EFFB-4806-BC6D-47418C15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0"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9740" y="3267662"/>
            <a:ext cx="972241" cy="45718"/>
            <a:chOff x="4886325" y="3371754"/>
            <a:chExt cx="2418492" cy="113728"/>
          </a:xfrm>
          <a:solidFill>
            <a:schemeClr val="accent1"/>
          </a:solidFill>
        </p:grpSpPr>
        <p:sp>
          <p:nvSpPr>
            <p:cNvPr id="91"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2"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93"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94"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95"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96"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77611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Roca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80"/>
      </a:accent3>
      <a:accent4>
        <a:srgbClr val="76AD78"/>
      </a:accent4>
      <a:accent5>
        <a:srgbClr val="81AB94"/>
      </a:accent5>
      <a:accent6>
        <a:srgbClr val="74AAA2"/>
      </a:accent6>
      <a:hlink>
        <a:srgbClr val="6978AE"/>
      </a:hlink>
      <a:folHlink>
        <a:srgbClr val="7F7F7F"/>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docProps/app.xml><?xml version="1.0" encoding="utf-8"?>
<Properties xmlns="http://schemas.openxmlformats.org/officeDocument/2006/extended-properties" xmlns:vt="http://schemas.openxmlformats.org/officeDocument/2006/docPropsVTypes">
  <TotalTime>378</TotalTime>
  <Words>724</Words>
  <Application>Microsoft Office PowerPoint</Application>
  <PresentationFormat>Widescreen</PresentationFormat>
  <Paragraphs>73</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Avenir Next LT Pro</vt:lpstr>
      <vt:lpstr>Avenir Next LT Pro Light</vt:lpstr>
      <vt:lpstr>Calibri</vt:lpstr>
      <vt:lpstr>Georgia Pro Semibold</vt:lpstr>
      <vt:lpstr>Times New Roman</vt:lpstr>
      <vt:lpstr>RocaVTI</vt:lpstr>
      <vt:lpstr>  An Update on  Inflation Reduction Act HVACR and Water Heating Incentives</vt:lpstr>
      <vt:lpstr>Welcome and Introductions</vt:lpstr>
      <vt:lpstr>Inflation Reduction Act of 2022 </vt:lpstr>
      <vt:lpstr>Section 25C: Energy Efficient Home Improvement Credit </vt:lpstr>
      <vt:lpstr>High Efficiency Electric Home Rebate Program</vt:lpstr>
      <vt:lpstr>HOMES Rebate </vt:lpstr>
      <vt:lpstr>State-Based Home Energy Efficiency Contractor Training Grants </vt:lpstr>
      <vt:lpstr>Topics and Questions for Discussion  by the Panel</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Slater</dc:creator>
  <cp:lastModifiedBy>Samantha Slater</cp:lastModifiedBy>
  <cp:revision>68</cp:revision>
  <dcterms:created xsi:type="dcterms:W3CDTF">2023-01-05T19:06:34Z</dcterms:created>
  <dcterms:modified xsi:type="dcterms:W3CDTF">2024-01-03T16:21:03Z</dcterms:modified>
</cp:coreProperties>
</file>